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72"/>
  </p:notesMasterIdLst>
  <p:sldIdLst>
    <p:sldId id="335" r:id="rId3"/>
    <p:sldId id="336" r:id="rId4"/>
    <p:sldId id="258" r:id="rId5"/>
    <p:sldId id="256" r:id="rId6"/>
    <p:sldId id="261" r:id="rId7"/>
    <p:sldId id="257" r:id="rId8"/>
    <p:sldId id="286" r:id="rId9"/>
    <p:sldId id="338" r:id="rId10"/>
    <p:sldId id="339" r:id="rId11"/>
    <p:sldId id="340" r:id="rId12"/>
    <p:sldId id="341" r:id="rId13"/>
    <p:sldId id="342" r:id="rId14"/>
    <p:sldId id="343" r:id="rId15"/>
    <p:sldId id="337" r:id="rId16"/>
    <p:sldId id="399" r:id="rId17"/>
    <p:sldId id="344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8" r:id="rId29"/>
    <p:sldId id="359" r:id="rId30"/>
    <p:sldId id="360" r:id="rId31"/>
    <p:sldId id="361" r:id="rId32"/>
    <p:sldId id="362" r:id="rId33"/>
    <p:sldId id="355" r:id="rId34"/>
    <p:sldId id="356" r:id="rId35"/>
    <p:sldId id="357" r:id="rId36"/>
    <p:sldId id="363" r:id="rId37"/>
    <p:sldId id="364" r:id="rId38"/>
    <p:sldId id="365" r:id="rId39"/>
    <p:sldId id="367" r:id="rId40"/>
    <p:sldId id="366" r:id="rId41"/>
    <p:sldId id="394" r:id="rId42"/>
    <p:sldId id="395" r:id="rId43"/>
    <p:sldId id="396" r:id="rId44"/>
    <p:sldId id="398" r:id="rId45"/>
    <p:sldId id="397" r:id="rId46"/>
    <p:sldId id="368" r:id="rId47"/>
    <p:sldId id="369" r:id="rId48"/>
    <p:sldId id="370" r:id="rId49"/>
    <p:sldId id="371" r:id="rId50"/>
    <p:sldId id="372" r:id="rId51"/>
    <p:sldId id="374" r:id="rId52"/>
    <p:sldId id="376" r:id="rId53"/>
    <p:sldId id="378" r:id="rId54"/>
    <p:sldId id="379" r:id="rId55"/>
    <p:sldId id="380" r:id="rId56"/>
    <p:sldId id="381" r:id="rId57"/>
    <p:sldId id="377" r:id="rId58"/>
    <p:sldId id="382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2" r:id="rId68"/>
    <p:sldId id="391" r:id="rId69"/>
    <p:sldId id="315" r:id="rId70"/>
    <p:sldId id="29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24F59-CDA7-40A4-92A8-DF2D694F65E2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A322D-EB77-4E12-B887-0462CEC24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3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3deabca5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4d3deabca5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d3deabc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4d3deabc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3deabc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4d3deabc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1396657" y="1923922"/>
            <a:ext cx="907970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8A519"/>
              </a:buClr>
              <a:buSzPts val="4400"/>
              <a:buFont typeface="Calibri"/>
              <a:buNone/>
              <a:defRPr>
                <a:solidFill>
                  <a:srgbClr val="D8A5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396657" y="3762297"/>
            <a:ext cx="816530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853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97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1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433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000"/>
              <a:buFont typeface="Calibri"/>
              <a:buNone/>
              <a:defRPr sz="5333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609585" lvl="0" indent="-304792" algn="l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667">
                <a:solidFill>
                  <a:srgbClr val="888888"/>
                </a:solidFill>
              </a:defRPr>
            </a:lvl1pPr>
            <a:lvl2pPr marL="1219170" lvl="1" indent="-304792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2pPr>
            <a:lvl3pPr marL="1828754" lvl="2" indent="-304792" algn="l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133">
                <a:solidFill>
                  <a:srgbClr val="888888"/>
                </a:solidFill>
              </a:defRPr>
            </a:lvl3pPr>
            <a:lvl4pPr marL="2438339" lvl="3" indent="-304792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4pPr>
            <a:lvl5pPr marL="3047924" lvl="4" indent="-304792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5pPr>
            <a:lvl6pPr marL="3657509" lvl="5" indent="-304792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6pPr>
            <a:lvl7pPr marL="4267093" lvl="6" indent="-304792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7pPr>
            <a:lvl8pPr marL="4876678" lvl="7" indent="-304792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8pPr>
            <a:lvl9pPr marL="5486263" lvl="8" indent="-304792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717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3733"/>
            </a:lvl1pPr>
            <a:lvl2pPr marL="1219170" lvl="1" indent="-507987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3200"/>
            </a:lvl2pPr>
            <a:lvl3pPr marL="1828754" lvl="2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400"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2400"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3733"/>
            </a:lvl1pPr>
            <a:lvl2pPr marL="1219170" lvl="1" indent="-507987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3200"/>
            </a:lvl2pPr>
            <a:lvl3pPr marL="1828754" lvl="2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400"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2400"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8172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609585" lvl="0" indent="-304792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1"/>
            </a:lvl1pPr>
            <a:lvl2pPr marL="1219170" lvl="1" indent="-304792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2pPr>
            <a:lvl3pPr marL="1828754" lvl="2" indent="-30479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3pPr>
            <a:lvl4pPr marL="2438339" lvl="3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4pPr>
            <a:lvl5pPr marL="3047924" lvl="4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5pPr>
            <a:lvl6pPr marL="3657509" lvl="5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7093" lvl="6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6678" lvl="7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6263" lvl="8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07987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667"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2133"/>
            </a:lvl4pPr>
            <a:lvl5pPr marL="3047924" lvl="4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2133"/>
            </a:lvl5pPr>
            <a:lvl6pPr marL="3657509" lvl="5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6pPr>
            <a:lvl7pPr marL="4267093" lvl="6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7pPr>
            <a:lvl8pPr marL="4876678" lvl="7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8pPr>
            <a:lvl9pPr marL="5486263" lvl="8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609585" lvl="0" indent="-304792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1"/>
            </a:lvl1pPr>
            <a:lvl2pPr marL="1219170" lvl="1" indent="-304792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2pPr>
            <a:lvl3pPr marL="1828754" lvl="2" indent="-30479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3pPr>
            <a:lvl4pPr marL="2438339" lvl="3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4pPr>
            <a:lvl5pPr marL="3047924" lvl="4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5pPr>
            <a:lvl6pPr marL="3657509" lvl="5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7093" lvl="6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6678" lvl="7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6263" lvl="8" indent="-304792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07987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667"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2133"/>
            </a:lvl4pPr>
            <a:lvl5pPr marL="3047924" lvl="4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2133"/>
            </a:lvl5pPr>
            <a:lvl6pPr marL="3657509" lvl="5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6pPr>
            <a:lvl7pPr marL="4267093" lvl="6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7pPr>
            <a:lvl8pPr marL="4876678" lvl="7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8pPr>
            <a:lvl9pPr marL="5486263" lvl="8" indent="-440256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452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35867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6357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2000"/>
              <a:buFont typeface="Calibri"/>
              <a:buNone/>
              <a:defRPr sz="26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75719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4267"/>
            </a:lvl1pPr>
            <a:lvl2pPr marL="1219170" lvl="1" indent="-541853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3733"/>
            </a:lvl2pPr>
            <a:lvl3pPr marL="1828754" lvl="2" indent="-507987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3pPr>
            <a:lvl4pPr marL="2438339" lvl="3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667"/>
            </a:lvl4pPr>
            <a:lvl5pPr marL="3047924" lvl="4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667"/>
            </a:lvl5pPr>
            <a:lvl6pPr marL="3657509" lvl="5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6pPr>
            <a:lvl7pPr marL="4267093" lvl="6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7pPr>
            <a:lvl8pPr marL="4876678" lvl="7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8pPr>
            <a:lvl9pPr marL="5486263" lvl="8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304792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marL="1219170" lvl="1" indent="-304792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/>
            </a:lvl3pPr>
            <a:lvl4pPr marL="2438339" lvl="3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marL="4267093" lvl="6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marL="4876678" lvl="7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marL="5486263" lvl="8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27322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2000"/>
              <a:buFont typeface="Calibri"/>
              <a:buNone/>
              <a:defRPr sz="26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304792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marL="1219170" lvl="1" indent="-304792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/>
            </a:lvl3pPr>
            <a:lvl4pPr marL="2438339" lvl="3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marL="4267093" lvl="6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marL="4876678" lvl="7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marL="5486263" lvl="8" indent="-304792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559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1"/>
          </p:nvPr>
        </p:nvSpPr>
        <p:spPr>
          <a:xfrm rot="5400000">
            <a:off x="4031986" y="-1822185"/>
            <a:ext cx="4128029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5488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 rot="5400000">
            <a:off x="7285038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611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468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1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10756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ensive-security.com/kali-linux-vm-vmware-virtualbox-image-download/" TargetMode="External"/><Relationship Id="rId2" Type="http://schemas.openxmlformats.org/officeDocument/2006/relationships/hyperlink" Target="https://portswigger.net/burp/community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my.vmware.com/en/web/vmware/free#desktop_end_user_computing/vmware_workstation_player/15_0" TargetMode="External"/><Relationship Id="rId4" Type="http://schemas.openxmlformats.org/officeDocument/2006/relationships/hyperlink" Target="https://www.virtualbox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jpeg"/><Relationship Id="rId5" Type="http://schemas.openxmlformats.org/officeDocument/2006/relationships/hyperlink" Target="http://myclientsiteab.site.com/" TargetMode="External"/><Relationship Id="rId4" Type="http://schemas.openxmlformats.org/officeDocument/2006/relationships/hyperlink" Target="http://myclientsitea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.png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5.png"/><Relationship Id="rId4" Type="http://schemas.openxmlformats.org/officeDocument/2006/relationships/image" Target="../media/image1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6.png"/><Relationship Id="rId4" Type="http://schemas.openxmlformats.org/officeDocument/2006/relationships/image" Target="../media/image1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3.png"/><Relationship Id="rId4" Type="http://schemas.openxmlformats.org/officeDocument/2006/relationships/image" Target="../media/image1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8.png"/><Relationship Id="rId4" Type="http://schemas.openxmlformats.org/officeDocument/2006/relationships/image" Target="../media/image1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s://portswigger.net/web-security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396668" y="1923933"/>
            <a:ext cx="9882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Armata"/>
                <a:ea typeface="Armata"/>
                <a:cs typeface="Armata"/>
                <a:sym typeface="Armata"/>
              </a:rPr>
              <a:t>OWASP Portland Chapter</a:t>
            </a:r>
            <a:endParaRPr>
              <a:solidFill>
                <a:srgbClr val="FFFFFF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1396657" y="3762297"/>
            <a:ext cx="816530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">
                <a:latin typeface="Enriqueta"/>
                <a:ea typeface="Enriqueta"/>
                <a:cs typeface="Enriqueta"/>
                <a:sym typeface="Enriqueta"/>
              </a:rPr>
              <a:t>Welcome to OWASP Portland’s</a:t>
            </a:r>
            <a:endParaRPr>
              <a:latin typeface="Enriqueta"/>
              <a:ea typeface="Enriqueta"/>
              <a:cs typeface="Enriqueta"/>
              <a:sym typeface="Enriqueta"/>
            </a:endParaRPr>
          </a:p>
          <a:p>
            <a:pPr marL="0" indent="0">
              <a:spcBef>
                <a:spcPts val="0"/>
              </a:spcBef>
            </a:pPr>
            <a:r>
              <a:rPr lang="en">
                <a:latin typeface="Enriqueta"/>
                <a:ea typeface="Enriqueta"/>
                <a:cs typeface="Enriqueta"/>
                <a:sym typeface="Enriqueta"/>
              </a:rPr>
              <a:t>monthly chapter meeting!</a:t>
            </a:r>
            <a:endParaRPr>
              <a:latin typeface="Enriqueta"/>
              <a:ea typeface="Enriqueta"/>
              <a:cs typeface="Enriqueta"/>
              <a:sym typeface="Enrique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suite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240959"/>
          </a:xfrm>
        </p:spPr>
        <p:txBody>
          <a:bodyPr>
            <a:normAutofit/>
          </a:bodyPr>
          <a:lstStyle/>
          <a:p>
            <a:r>
              <a:rPr lang="en-US" dirty="0"/>
              <a:t>Written in Java - runs on Windows, Mac, Linux, etc.</a:t>
            </a:r>
          </a:p>
          <a:p>
            <a:r>
              <a:rPr lang="en-US" dirty="0"/>
              <a:t>Burp Community Edition Download:</a:t>
            </a:r>
            <a:br>
              <a:rPr lang="en-US" dirty="0"/>
            </a:br>
            <a:r>
              <a:rPr lang="en-US" dirty="0">
                <a:hlinkClick r:id="rId2"/>
              </a:rPr>
              <a:t>https://portswigger.net/burp/communitydownload</a:t>
            </a:r>
            <a:endParaRPr lang="en-US" dirty="0"/>
          </a:p>
          <a:p>
            <a:r>
              <a:rPr lang="en-US" dirty="0"/>
              <a:t>Alternatively, Burp comes pre-installed on Kali Linux, which can be run in a VM using VirtualBox, VMWare Player, or Hyper-V</a:t>
            </a:r>
          </a:p>
          <a:p>
            <a:pPr lvl="1"/>
            <a:r>
              <a:rPr lang="en-US" dirty="0">
                <a:hlinkClick r:id="rId3"/>
              </a:rPr>
              <a:t>https://www.offensive-security.com/kali-linux-vm-vmware-virtualbox-image-download/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https://www.virtualbox.org/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https://my.vmware.com/en/web/vmware/free#desktop_end_user_computing/vmware_workstation_player/15_0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Image result for install software">
            <a:extLst>
              <a:ext uri="{FF2B5EF4-FFF2-40B4-BE49-F238E27FC236}">
                <a16:creationId xmlns:a16="http://schemas.microsoft.com/office/drawing/2014/main" id="{5E245416-2DCF-40D1-ACBD-F0D8D35F1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832" y="519953"/>
            <a:ext cx="2312894" cy="153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5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suite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760"/>
            <a:ext cx="9905999" cy="1478570"/>
          </a:xfrm>
        </p:spPr>
        <p:txBody>
          <a:bodyPr>
            <a:normAutofit/>
          </a:bodyPr>
          <a:lstStyle/>
          <a:p>
            <a:r>
              <a:rPr lang="en-US" dirty="0"/>
              <a:t>Two main steps to get Burp running after it’s installed:</a:t>
            </a:r>
          </a:p>
          <a:p>
            <a:pPr lvl="1"/>
            <a:r>
              <a:rPr lang="en-US" dirty="0"/>
              <a:t>Configure your browser’s proxy settings to work with Burp</a:t>
            </a:r>
          </a:p>
          <a:p>
            <a:pPr lvl="1"/>
            <a:r>
              <a:rPr lang="en-US" dirty="0"/>
              <a:t>Install Burp’s CA certificate in your browser (used for HTTPS-based sites)</a:t>
            </a:r>
          </a:p>
        </p:txBody>
      </p:sp>
      <p:pic>
        <p:nvPicPr>
          <p:cNvPr id="5" name="Burp-Configuration">
            <a:hlinkClick r:id="" action="ppaction://media"/>
            <a:extLst>
              <a:ext uri="{FF2B5EF4-FFF2-40B4-BE49-F238E27FC236}">
                <a16:creationId xmlns:a16="http://schemas.microsoft.com/office/drawing/2014/main" id="{3A379551-BC46-44B1-B5F3-7184A8DC3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8096" y="3646342"/>
            <a:ext cx="4732629" cy="2613422"/>
          </a:xfrm>
          <a:prstGeom prst="rect">
            <a:avLst/>
          </a:prstGeom>
        </p:spPr>
      </p:pic>
      <p:pic>
        <p:nvPicPr>
          <p:cNvPr id="3074" name="Picture 2" descr="Image result for configure">
            <a:extLst>
              <a:ext uri="{FF2B5EF4-FFF2-40B4-BE49-F238E27FC236}">
                <a16:creationId xmlns:a16="http://schemas.microsoft.com/office/drawing/2014/main" id="{68A5621A-71F5-4869-8FCB-FED00DEA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57" y="441472"/>
            <a:ext cx="1580276" cy="158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75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suite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240959"/>
          </a:xfrm>
        </p:spPr>
        <p:txBody>
          <a:bodyPr>
            <a:normAutofit/>
          </a:bodyPr>
          <a:lstStyle/>
          <a:p>
            <a:r>
              <a:rPr lang="en-US" dirty="0"/>
              <a:t>The CA certificate installation is necessary so Burp can man-in-the-middle the encrypted traffic between the browser and server for HTTPS connections</a:t>
            </a:r>
          </a:p>
          <a:p>
            <a:r>
              <a:rPr lang="en-US" dirty="0"/>
              <a:t>Ex: </a:t>
            </a:r>
            <a:r>
              <a:rPr lang="en-US" dirty="0">
                <a:hlinkClick r:id="rId2"/>
              </a:rPr>
              <a:t>https://www.google.com</a:t>
            </a:r>
            <a:br>
              <a:rPr lang="en-US" dirty="0"/>
            </a:br>
            <a:r>
              <a:rPr lang="en-US" dirty="0"/>
              <a:t>No Burp Proxy:                                    Burp Proxy - Burp CA installed: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33011-857B-458F-A833-CAEAB05A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19" y="4098172"/>
            <a:ext cx="4723809" cy="1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7280C-AC27-4E43-B061-5E9EE4D14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05" y="4098172"/>
            <a:ext cx="4714286" cy="163809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9C89A9A-F27E-47AD-888B-42877EA9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606" y="442510"/>
            <a:ext cx="1579238" cy="157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5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suite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9"/>
            <a:ext cx="9905999" cy="780335"/>
          </a:xfrm>
        </p:spPr>
        <p:txBody>
          <a:bodyPr>
            <a:normAutofit/>
          </a:bodyPr>
          <a:lstStyle/>
          <a:p>
            <a:r>
              <a:rPr lang="en-US" dirty="0"/>
              <a:t>Install the </a:t>
            </a:r>
            <a:r>
              <a:rPr lang="en-US" dirty="0" err="1"/>
              <a:t>FoxyProxy</a:t>
            </a:r>
            <a:r>
              <a:rPr lang="en-US" dirty="0"/>
              <a:t> Firefox plugin to easily turn Burp proxy config on/off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9C89A9A-F27E-47AD-888B-42877EA9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457" y="442509"/>
            <a:ext cx="1576761" cy="157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81C59B-2D92-454F-829D-FD994FB48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47" y="2808516"/>
            <a:ext cx="6975482" cy="3051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A8230-DC4F-4916-A6DA-DF9C60D26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336" y="2808516"/>
            <a:ext cx="2952381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9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8965" y="3241707"/>
            <a:ext cx="7657143" cy="29977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Target</a:t>
            </a:r>
          </a:p>
          <a:p>
            <a:r>
              <a:rPr lang="en-US" dirty="0"/>
              <a:t>Proxy</a:t>
            </a:r>
          </a:p>
          <a:p>
            <a:r>
              <a:rPr lang="en-US" dirty="0"/>
              <a:t>Intruder</a:t>
            </a:r>
          </a:p>
          <a:p>
            <a:r>
              <a:rPr lang="en-US" dirty="0"/>
              <a:t>Repeater</a:t>
            </a:r>
          </a:p>
          <a:p>
            <a:r>
              <a:rPr lang="en-US" dirty="0"/>
              <a:t>Decoder</a:t>
            </a:r>
          </a:p>
          <a:p>
            <a:r>
              <a:rPr lang="en-US" dirty="0"/>
              <a:t>Comparer</a:t>
            </a:r>
          </a:p>
          <a:p>
            <a:r>
              <a:rPr lang="en-US" dirty="0"/>
              <a:t>Extender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4B9F2-D7EB-42C8-8733-678DDCC4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65" y="2180144"/>
            <a:ext cx="7657143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4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508264"/>
            <a:ext cx="7834636" cy="521712"/>
          </a:xfrm>
        </p:spPr>
        <p:txBody>
          <a:bodyPr/>
          <a:lstStyle/>
          <a:p>
            <a:r>
              <a:rPr lang="en-US" dirty="0"/>
              <a:t>Contains the Site map and Scope information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358FB-C21C-44E7-A1F5-8D3F6B63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88" y="2097088"/>
            <a:ext cx="8074062" cy="442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5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AABD8-B0D0-465B-8256-40AE4A63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25" y="1334720"/>
            <a:ext cx="9914286" cy="490476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06A9FD-D4A3-4940-A554-EDA2C94A4601}"/>
              </a:ext>
            </a:extLst>
          </p:cNvPr>
          <p:cNvSpPr txBox="1">
            <a:spLocks/>
          </p:cNvSpPr>
          <p:nvPr/>
        </p:nvSpPr>
        <p:spPr>
          <a:xfrm>
            <a:off x="1040746" y="736809"/>
            <a:ext cx="7834636" cy="52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purpose is to help define the proper scope for the test</a:t>
            </a:r>
          </a:p>
        </p:txBody>
      </p:sp>
    </p:spTree>
    <p:extLst>
      <p:ext uri="{BB962C8B-B14F-4D97-AF65-F5344CB8AC3E}">
        <p14:creationId xmlns:p14="http://schemas.microsoft.com/office/powerpoint/2010/main" val="54586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338CD0-DBC4-4F1A-B9F5-EB2113C9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71" y="1376812"/>
            <a:ext cx="68008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1273A1-6E3A-49A3-B93C-491E1FF6B0FE}"/>
              </a:ext>
            </a:extLst>
          </p:cNvPr>
          <p:cNvSpPr txBox="1">
            <a:spLocks/>
          </p:cNvSpPr>
          <p:nvPr/>
        </p:nvSpPr>
        <p:spPr>
          <a:xfrm>
            <a:off x="1040745" y="736809"/>
            <a:ext cx="8371703" cy="52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“Add to scope,” Burp adds the target to the Scope tab</a:t>
            </a:r>
          </a:p>
        </p:txBody>
      </p:sp>
    </p:spTree>
    <p:extLst>
      <p:ext uri="{BB962C8B-B14F-4D97-AF65-F5344CB8AC3E}">
        <p14:creationId xmlns:p14="http://schemas.microsoft.com/office/powerpoint/2010/main" val="48924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A48B5F-E9D3-4971-9FD1-E307DB4B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67" y="1376812"/>
            <a:ext cx="8142857" cy="38095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6D78D0-BC44-422A-83F7-57BCDACE9A5E}"/>
              </a:ext>
            </a:extLst>
          </p:cNvPr>
          <p:cNvSpPr txBox="1">
            <a:spLocks/>
          </p:cNvSpPr>
          <p:nvPr/>
        </p:nvSpPr>
        <p:spPr>
          <a:xfrm>
            <a:off x="1040745" y="736809"/>
            <a:ext cx="8371703" cy="52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Filters can help keep your Site map focused</a:t>
            </a:r>
          </a:p>
        </p:txBody>
      </p:sp>
    </p:spTree>
    <p:extLst>
      <p:ext uri="{BB962C8B-B14F-4D97-AF65-F5344CB8AC3E}">
        <p14:creationId xmlns:p14="http://schemas.microsoft.com/office/powerpoint/2010/main" val="102425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A6471-D091-4B5C-AD91-C3D69F3A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49" y="1394142"/>
            <a:ext cx="9904762" cy="360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336088-D253-4260-9DD7-FD643C6A056F}"/>
              </a:ext>
            </a:extLst>
          </p:cNvPr>
          <p:cNvSpPr txBox="1">
            <a:spLocks/>
          </p:cNvSpPr>
          <p:nvPr/>
        </p:nvSpPr>
        <p:spPr>
          <a:xfrm>
            <a:off x="1040745" y="736809"/>
            <a:ext cx="8371703" cy="52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clean Site map helps ensure you’re testing the correct targets</a:t>
            </a:r>
          </a:p>
        </p:txBody>
      </p:sp>
    </p:spTree>
    <p:extLst>
      <p:ext uri="{BB962C8B-B14F-4D97-AF65-F5344CB8AC3E}">
        <p14:creationId xmlns:p14="http://schemas.microsoft.com/office/powerpoint/2010/main" val="388591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286167" y="2269567"/>
            <a:ext cx="11722800" cy="3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</a:pPr>
            <a:r>
              <a:rPr lang="en">
                <a:latin typeface="Enriqueta"/>
                <a:ea typeface="Enriqueta"/>
                <a:cs typeface="Enriqueta"/>
                <a:sym typeface="Enriqueta"/>
              </a:rPr>
              <a:t>Twitter: @PortlandOWASP</a:t>
            </a:r>
            <a:endParaRPr>
              <a:latin typeface="Enriqueta"/>
              <a:ea typeface="Enriqueta"/>
              <a:cs typeface="Enriqueta"/>
              <a:sym typeface="Enriqueta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</a:pPr>
            <a:r>
              <a:rPr lang="en">
                <a:latin typeface="Enriqueta"/>
                <a:ea typeface="Enriqueta"/>
                <a:cs typeface="Enriqueta"/>
                <a:sym typeface="Enriqueta"/>
              </a:rPr>
              <a:t>Website: pdxowasp.org</a:t>
            </a:r>
            <a:endParaRPr>
              <a:latin typeface="Enriqueta"/>
              <a:ea typeface="Enriqueta"/>
              <a:cs typeface="Enriqueta"/>
              <a:sym typeface="Enriqueta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</a:pPr>
            <a:r>
              <a:rPr lang="en">
                <a:latin typeface="Enriqueta"/>
                <a:ea typeface="Enriqueta"/>
                <a:cs typeface="Enriqueta"/>
                <a:sym typeface="Enriqueta"/>
              </a:rPr>
              <a:t>Meetup: https://www.meetup.com/OWASP-Portland-Chapter/</a:t>
            </a:r>
            <a:endParaRPr>
              <a:latin typeface="Enriqueta"/>
              <a:ea typeface="Enriqueta"/>
              <a:cs typeface="Enriqueta"/>
              <a:sym typeface="Enriqueta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</a:pPr>
            <a:r>
              <a:rPr lang="en">
                <a:latin typeface="Enriqueta"/>
                <a:ea typeface="Enriqueta"/>
                <a:cs typeface="Enriqueta"/>
                <a:sym typeface="Enriqueta"/>
              </a:rPr>
              <a:t>Slack: owasp.slack.com #chapter-pdx</a:t>
            </a:r>
            <a:endParaRPr>
              <a:latin typeface="Enriqueta"/>
              <a:ea typeface="Enriqueta"/>
              <a:cs typeface="Enriqueta"/>
              <a:sym typeface="Enriquet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10018"/>
            <a:ext cx="7834636" cy="2575422"/>
          </a:xfrm>
        </p:spPr>
        <p:txBody>
          <a:bodyPr>
            <a:normAutofit/>
          </a:bodyPr>
          <a:lstStyle/>
          <a:p>
            <a:r>
              <a:rPr lang="en-US" dirty="0"/>
              <a:t>Defining scope is useful because:</a:t>
            </a:r>
          </a:p>
          <a:p>
            <a:pPr lvl="1"/>
            <a:r>
              <a:rPr lang="en-US" dirty="0"/>
              <a:t>Ensures that we’re staying in-scope during testing</a:t>
            </a:r>
          </a:p>
          <a:p>
            <a:pPr lvl="2"/>
            <a:r>
              <a:rPr lang="en-US" dirty="0">
                <a:hlinkClick r:id="rId4"/>
              </a:rPr>
              <a:t>http://clientsite.com</a:t>
            </a:r>
            <a:r>
              <a:rPr lang="en-US" dirty="0"/>
              <a:t> vs </a:t>
            </a:r>
            <a:r>
              <a:rPr lang="en-US" dirty="0">
                <a:hlinkClick r:id="rId5"/>
              </a:rPr>
              <a:t>http://clientsites.com</a:t>
            </a:r>
            <a:endParaRPr lang="en-US" dirty="0"/>
          </a:p>
          <a:p>
            <a:pPr lvl="1"/>
            <a:r>
              <a:rPr lang="en-US" dirty="0"/>
              <a:t>When scope is defined in the Target Site map, it also applies to other tools in the suite (Proxy, etc.)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urp-Target-Sitemap">
            <a:hlinkClick r:id="" action="ppaction://media"/>
            <a:extLst>
              <a:ext uri="{FF2B5EF4-FFF2-40B4-BE49-F238E27FC236}">
                <a16:creationId xmlns:a16="http://schemas.microsoft.com/office/drawing/2014/main" id="{514C9E5A-EE41-4360-A4AD-6560A0D84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24178" y="3826764"/>
            <a:ext cx="4269106" cy="23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9744"/>
            <a:ext cx="9262220" cy="10402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Burp’s main user-driven testing workhorse</a:t>
            </a:r>
          </a:p>
          <a:p>
            <a:r>
              <a:rPr lang="en-US" dirty="0"/>
              <a:t>Used for intercepting and modifying HTTP requests/responses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08949-19D1-40BA-B138-65630E79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50" y="3030534"/>
            <a:ext cx="5457143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CA70D-4613-4802-A3DC-511DF537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16" y="2106874"/>
            <a:ext cx="9555167" cy="31397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FB43A7-3C61-497E-82B7-08F744DA88B4}"/>
              </a:ext>
            </a:extLst>
          </p:cNvPr>
          <p:cNvSpPr txBox="1">
            <a:spLocks/>
          </p:cNvSpPr>
          <p:nvPr/>
        </p:nvSpPr>
        <p:spPr>
          <a:xfrm>
            <a:off x="1040745" y="736808"/>
            <a:ext cx="9498680" cy="111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on Intercept in Burp’s Proxy </a:t>
            </a:r>
          </a:p>
          <a:p>
            <a:r>
              <a:rPr lang="en-US" dirty="0"/>
              <a:t>To see Intercept in action, click on a link in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217700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CCD0FE4-F209-4A48-8046-E2A64F5D1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35" y="2558057"/>
            <a:ext cx="82677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41393D-64C2-4994-A117-9C7D458E89D3}"/>
              </a:ext>
            </a:extLst>
          </p:cNvPr>
          <p:cNvSpPr txBox="1">
            <a:spLocks/>
          </p:cNvSpPr>
          <p:nvPr/>
        </p:nvSpPr>
        <p:spPr>
          <a:xfrm>
            <a:off x="1040745" y="736807"/>
            <a:ext cx="9498680" cy="1778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intercepts the request, which can be:</a:t>
            </a:r>
          </a:p>
          <a:p>
            <a:pPr lvl="1"/>
            <a:r>
              <a:rPr lang="en-US" dirty="0"/>
              <a:t>Inspected</a:t>
            </a:r>
          </a:p>
          <a:p>
            <a:pPr lvl="1"/>
            <a:r>
              <a:rPr lang="en-US" dirty="0"/>
              <a:t>Modified</a:t>
            </a:r>
          </a:p>
          <a:p>
            <a:pPr lvl="1"/>
            <a:r>
              <a:rPr lang="en-US" dirty="0"/>
              <a:t>Forwarded to another tool like Intruder, Repeater, Comparer, etc.</a:t>
            </a:r>
          </a:p>
        </p:txBody>
      </p:sp>
    </p:spTree>
    <p:extLst>
      <p:ext uri="{BB962C8B-B14F-4D97-AF65-F5344CB8AC3E}">
        <p14:creationId xmlns:p14="http://schemas.microsoft.com/office/powerpoint/2010/main" val="279667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A281AE5-E604-4F33-9BFF-BA4DFF4C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75" y="2215377"/>
            <a:ext cx="82677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B61024-AE3F-48CE-98E6-FCEFAB5A1E93}"/>
              </a:ext>
            </a:extLst>
          </p:cNvPr>
          <p:cNvSpPr txBox="1">
            <a:spLocks/>
          </p:cNvSpPr>
          <p:nvPr/>
        </p:nvSpPr>
        <p:spPr>
          <a:xfrm>
            <a:off x="1040745" y="711640"/>
            <a:ext cx="9498680" cy="1159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Forward – Pass request to server</a:t>
            </a:r>
          </a:p>
          <a:p>
            <a:r>
              <a:rPr lang="en-US" dirty="0"/>
              <a:t>Drop – Discard request (not sent to server)</a:t>
            </a:r>
          </a:p>
        </p:txBody>
      </p:sp>
    </p:spTree>
    <p:extLst>
      <p:ext uri="{BB962C8B-B14F-4D97-AF65-F5344CB8AC3E}">
        <p14:creationId xmlns:p14="http://schemas.microsoft.com/office/powerpoint/2010/main" val="190522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FFA29-27F6-4B78-A248-03BA8E04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36" y="2342607"/>
            <a:ext cx="8265698" cy="31708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46A67-6C9B-41C4-833A-E57B5902497B}"/>
              </a:ext>
            </a:extLst>
          </p:cNvPr>
          <p:cNvSpPr txBox="1">
            <a:spLocks/>
          </p:cNvSpPr>
          <p:nvPr/>
        </p:nvSpPr>
        <p:spPr>
          <a:xfrm>
            <a:off x="1040745" y="711639"/>
            <a:ext cx="9498680" cy="15378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Out-of-scope requests flow through proxy too</a:t>
            </a:r>
          </a:p>
          <a:p>
            <a:r>
              <a:rPr lang="en-US" dirty="0"/>
              <a:t>Makes it harder to track target application flow</a:t>
            </a:r>
          </a:p>
          <a:p>
            <a:r>
              <a:rPr lang="en-US" dirty="0"/>
              <a:t>Remember when I said defining scope was helpful in the Site Map…?</a:t>
            </a:r>
          </a:p>
        </p:txBody>
      </p:sp>
    </p:spTree>
    <p:extLst>
      <p:ext uri="{BB962C8B-B14F-4D97-AF65-F5344CB8AC3E}">
        <p14:creationId xmlns:p14="http://schemas.microsoft.com/office/powerpoint/2010/main" val="3417133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F70310C-5F12-447C-B2F3-E857CFA7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419226"/>
            <a:ext cx="89154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AFB2F1-07B4-4EFC-B0F9-F8E6B98A5A00}"/>
              </a:ext>
            </a:extLst>
          </p:cNvPr>
          <p:cNvSpPr txBox="1">
            <a:spLocks/>
          </p:cNvSpPr>
          <p:nvPr/>
        </p:nvSpPr>
        <p:spPr>
          <a:xfrm>
            <a:off x="1040745" y="736809"/>
            <a:ext cx="8371703" cy="61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this option to only intercept requests to in-scope targets</a:t>
            </a:r>
          </a:p>
        </p:txBody>
      </p:sp>
    </p:spTree>
    <p:extLst>
      <p:ext uri="{BB962C8B-B14F-4D97-AF65-F5344CB8AC3E}">
        <p14:creationId xmlns:p14="http://schemas.microsoft.com/office/powerpoint/2010/main" val="3371454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D3C8911-4C28-4666-8CE0-A944801F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25" y="1258521"/>
            <a:ext cx="7492372" cy="511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0AB5A1-6C41-40B8-937A-B02329E86F01}"/>
              </a:ext>
            </a:extLst>
          </p:cNvPr>
          <p:cNvSpPr txBox="1">
            <a:spLocks/>
          </p:cNvSpPr>
          <p:nvPr/>
        </p:nvSpPr>
        <p:spPr>
          <a:xfrm>
            <a:off x="1040745" y="736809"/>
            <a:ext cx="8371703" cy="52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Proxy features: HTTP history tab saves all proxied traffic</a:t>
            </a:r>
          </a:p>
        </p:txBody>
      </p:sp>
    </p:spTree>
    <p:extLst>
      <p:ext uri="{BB962C8B-B14F-4D97-AF65-F5344CB8AC3E}">
        <p14:creationId xmlns:p14="http://schemas.microsoft.com/office/powerpoint/2010/main" val="2172854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2D33B-D3DF-42A8-A444-D1B27F81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89" y="1275299"/>
            <a:ext cx="7412177" cy="506473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73F247-4745-429F-93C3-952E60205076}"/>
              </a:ext>
            </a:extLst>
          </p:cNvPr>
          <p:cNvSpPr txBox="1">
            <a:spLocks/>
          </p:cNvSpPr>
          <p:nvPr/>
        </p:nvSpPr>
        <p:spPr>
          <a:xfrm>
            <a:off x="1040745" y="736809"/>
            <a:ext cx="8371703" cy="52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Proxy features: HTTP history tab saves all proxied traffic</a:t>
            </a:r>
          </a:p>
        </p:txBody>
      </p:sp>
    </p:spTree>
    <p:extLst>
      <p:ext uri="{BB962C8B-B14F-4D97-AF65-F5344CB8AC3E}">
        <p14:creationId xmlns:p14="http://schemas.microsoft.com/office/powerpoint/2010/main" val="377235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C5FEE-424C-4600-9193-D2FA7C46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91" y="1357803"/>
            <a:ext cx="8979840" cy="460733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121F9C-1BC1-489B-96F5-0FA59BA91B38}"/>
              </a:ext>
            </a:extLst>
          </p:cNvPr>
          <p:cNvSpPr txBox="1">
            <a:spLocks/>
          </p:cNvSpPr>
          <p:nvPr/>
        </p:nvSpPr>
        <p:spPr>
          <a:xfrm>
            <a:off x="1040745" y="736809"/>
            <a:ext cx="8371703" cy="52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Proxy features: HTTP history tab saves all proxied traffic</a:t>
            </a:r>
          </a:p>
        </p:txBody>
      </p:sp>
    </p:spTree>
    <p:extLst>
      <p:ext uri="{BB962C8B-B14F-4D97-AF65-F5344CB8AC3E}">
        <p14:creationId xmlns:p14="http://schemas.microsoft.com/office/powerpoint/2010/main" val="364563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489000" y="1341767"/>
            <a:ext cx="11214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Armata"/>
                <a:ea typeface="Armata"/>
                <a:cs typeface="Armata"/>
                <a:sym typeface="Armata"/>
              </a:rPr>
              <a:t>February</a:t>
            </a:r>
            <a:r>
              <a:rPr lang="en" dirty="0">
                <a:solidFill>
                  <a:srgbClr val="FFFFFF"/>
                </a:solidFill>
                <a:latin typeface="Armata"/>
                <a:ea typeface="Armata"/>
                <a:cs typeface="Armata"/>
                <a:sym typeface="Armata"/>
              </a:rPr>
              <a:t> Chapter Meeting</a:t>
            </a:r>
            <a:endParaRPr dirty="0">
              <a:solidFill>
                <a:srgbClr val="FFFFFF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332600" y="2518933"/>
            <a:ext cx="9526800" cy="41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CMD+CTRL Web Application Cyber Range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Presented by: </a:t>
            </a:r>
            <a:r>
              <a:rPr lang="en-US" dirty="0"/>
              <a:t>John L. Whiteman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Tuesday</a:t>
            </a:r>
            <a:r>
              <a:rPr lang="en" dirty="0"/>
              <a:t> </a:t>
            </a:r>
            <a:r>
              <a:rPr lang="en-US" dirty="0"/>
              <a:t>February</a:t>
            </a:r>
            <a:r>
              <a:rPr lang="en" dirty="0"/>
              <a:t> 11, 2020 from 5:30–9pm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Hosted by: </a:t>
            </a:r>
            <a:br>
              <a:rPr lang="en" dirty="0"/>
            </a:br>
            <a:r>
              <a:rPr lang="en-US" dirty="0" err="1"/>
              <a:t>Zapproved</a:t>
            </a:r>
            <a:r>
              <a:rPr lang="en-US" dirty="0"/>
              <a:t> 1414 NW Northrup St. #700</a:t>
            </a:r>
            <a:r>
              <a:rPr lang="en" dirty="0"/>
              <a:t>, Portland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2400" dirty="0"/>
              <a:t>https://www.meetup.com/OWASP-Portland-Chapter/events/267265705</a:t>
            </a:r>
            <a:endParaRPr sz="2400" dirty="0"/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596D7-72B7-4D9F-8EBE-7E930DBD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506" y="1648047"/>
            <a:ext cx="6723809" cy="35619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9805C8-417E-4F8B-89E7-6403CD8BFC90}"/>
              </a:ext>
            </a:extLst>
          </p:cNvPr>
          <p:cNvSpPr txBox="1">
            <a:spLocks/>
          </p:cNvSpPr>
          <p:nvPr/>
        </p:nvSpPr>
        <p:spPr>
          <a:xfrm>
            <a:off x="1040745" y="736809"/>
            <a:ext cx="8371703" cy="52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Proxy features: HTTP history tab can color-code entries</a:t>
            </a:r>
          </a:p>
        </p:txBody>
      </p:sp>
    </p:spTree>
    <p:extLst>
      <p:ext uri="{BB962C8B-B14F-4D97-AF65-F5344CB8AC3E}">
        <p14:creationId xmlns:p14="http://schemas.microsoft.com/office/powerpoint/2010/main" val="2546785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89F35-8E38-4590-AD23-49FD387A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00" y="1410920"/>
            <a:ext cx="9770421" cy="42021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31F03A-6413-4C0F-A798-D53B2899F392}"/>
              </a:ext>
            </a:extLst>
          </p:cNvPr>
          <p:cNvSpPr txBox="1">
            <a:spLocks/>
          </p:cNvSpPr>
          <p:nvPr/>
        </p:nvSpPr>
        <p:spPr>
          <a:xfrm>
            <a:off x="1040745" y="736809"/>
            <a:ext cx="8757596" cy="52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Proxy features: HTTP history tab allows comments on entries</a:t>
            </a:r>
          </a:p>
        </p:txBody>
      </p:sp>
    </p:spTree>
    <p:extLst>
      <p:ext uri="{BB962C8B-B14F-4D97-AF65-F5344CB8AC3E}">
        <p14:creationId xmlns:p14="http://schemas.microsoft.com/office/powerpoint/2010/main" val="3022631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7430"/>
            <a:ext cx="9262220" cy="3945741"/>
          </a:xfrm>
        </p:spPr>
        <p:txBody>
          <a:bodyPr>
            <a:normAutofit/>
          </a:bodyPr>
          <a:lstStyle/>
          <a:p>
            <a:r>
              <a:rPr lang="en-US" dirty="0"/>
              <a:t>How does the ability to intercept requests with the </a:t>
            </a:r>
            <a:br>
              <a:rPr lang="en-US" dirty="0"/>
            </a:br>
            <a:r>
              <a:rPr lang="en-US" dirty="0"/>
              <a:t>proxy help us find web vulnerabilities?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Example: Client-side Controls Bypass</a:t>
            </a:r>
          </a:p>
          <a:p>
            <a:pPr lvl="1"/>
            <a:r>
              <a:rPr lang="en-US" dirty="0"/>
              <a:t>JavaScript is enforcing the</a:t>
            </a:r>
            <a:br>
              <a:rPr lang="en-US" dirty="0"/>
            </a:br>
            <a:r>
              <a:rPr lang="en-US" dirty="0"/>
              <a:t>requirement that at least one star</a:t>
            </a:r>
            <a:br>
              <a:rPr lang="en-US" dirty="0"/>
            </a:br>
            <a:r>
              <a:rPr lang="en-US" dirty="0"/>
              <a:t>must be selected in the Contact Us</a:t>
            </a:r>
            <a:br>
              <a:rPr lang="en-US" dirty="0"/>
            </a:br>
            <a:r>
              <a:rPr lang="en-US" dirty="0"/>
              <a:t>form before the Submit button is </a:t>
            </a:r>
            <a:br>
              <a:rPr lang="en-US" dirty="0"/>
            </a:br>
            <a:r>
              <a:rPr lang="en-US" dirty="0"/>
              <a:t>activated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urp-Proxy-ClientSideBypass">
            <a:hlinkClick r:id="" action="ppaction://media"/>
            <a:extLst>
              <a:ext uri="{FF2B5EF4-FFF2-40B4-BE49-F238E27FC236}">
                <a16:creationId xmlns:a16="http://schemas.microsoft.com/office/drawing/2014/main" id="{A4095AD8-A1DC-46FE-A37C-9FAF7746B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7177" y="2843868"/>
            <a:ext cx="5156010" cy="28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7430"/>
            <a:ext cx="9262220" cy="3945741"/>
          </a:xfrm>
        </p:spPr>
        <p:txBody>
          <a:bodyPr>
            <a:normAutofit/>
          </a:bodyPr>
          <a:lstStyle/>
          <a:p>
            <a:r>
              <a:rPr lang="en-US" dirty="0"/>
              <a:t>How does the ability to intercept requests with the </a:t>
            </a:r>
            <a:br>
              <a:rPr lang="en-US" dirty="0"/>
            </a:br>
            <a:r>
              <a:rPr lang="en-US" dirty="0"/>
              <a:t>proxy help us find web vulnerabilities?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Example: Authorization Bypass</a:t>
            </a:r>
          </a:p>
          <a:p>
            <a:pPr lvl="1"/>
            <a:r>
              <a:rPr lang="en-US" dirty="0"/>
              <a:t>A user can modify the shopping</a:t>
            </a:r>
            <a:br>
              <a:rPr lang="en-US" dirty="0"/>
            </a:br>
            <a:r>
              <a:rPr lang="en-US" dirty="0"/>
              <a:t>basket ID in an HTTP request in</a:t>
            </a:r>
            <a:br>
              <a:rPr lang="en-US" dirty="0"/>
            </a:br>
            <a:r>
              <a:rPr lang="en-US" dirty="0"/>
              <a:t>order to add products to another</a:t>
            </a:r>
            <a:br>
              <a:rPr lang="en-US" dirty="0"/>
            </a:br>
            <a:r>
              <a:rPr lang="en-US" dirty="0"/>
              <a:t>user’s shopping basket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urp-Proxy-AuthorizationBypass">
            <a:hlinkClick r:id="" action="ppaction://media"/>
            <a:extLst>
              <a:ext uri="{FF2B5EF4-FFF2-40B4-BE49-F238E27FC236}">
                <a16:creationId xmlns:a16="http://schemas.microsoft.com/office/drawing/2014/main" id="{440F2CE7-3D49-4B04-9E35-8F2A3A496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8070" y="2837083"/>
            <a:ext cx="5171220" cy="28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Intruder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2028"/>
            <a:ext cx="9262220" cy="24885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for automating attacks against a web app</a:t>
            </a:r>
          </a:p>
          <a:p>
            <a:r>
              <a:rPr lang="en-US" dirty="0"/>
              <a:t>Can be used to fuzz inputs, submit forms with different payloads, etc.</a:t>
            </a:r>
          </a:p>
          <a:p>
            <a:r>
              <a:rPr lang="en-US" dirty="0"/>
              <a:t>Intruder is handcuffed in Burp Suite Community edition by limited functionality and throttling</a:t>
            </a:r>
          </a:p>
          <a:p>
            <a:pPr lvl="1"/>
            <a:r>
              <a:rPr lang="en-US" dirty="0"/>
              <a:t>Still works well enough to use for testing</a:t>
            </a:r>
          </a:p>
          <a:p>
            <a:endParaRPr lang="en-US" dirty="0"/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011B4-DA8D-48A4-AC60-7FF76ACF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50" y="4200576"/>
            <a:ext cx="8457143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89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283CA-4E82-4CE8-9EE3-838560C9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674" y="1303356"/>
            <a:ext cx="6532652" cy="51132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0129FA-333B-417A-84BB-3E986C9C8C03}"/>
              </a:ext>
            </a:extLst>
          </p:cNvPr>
          <p:cNvSpPr txBox="1">
            <a:spLocks/>
          </p:cNvSpPr>
          <p:nvPr/>
        </p:nvSpPr>
        <p:spPr>
          <a:xfrm>
            <a:off x="1040745" y="736808"/>
            <a:ext cx="10150169" cy="62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start an Intruder attack, select an HTTP history request and “Send to Intruder”</a:t>
            </a:r>
          </a:p>
        </p:txBody>
      </p:sp>
    </p:spTree>
    <p:extLst>
      <p:ext uri="{BB962C8B-B14F-4D97-AF65-F5344CB8AC3E}">
        <p14:creationId xmlns:p14="http://schemas.microsoft.com/office/powerpoint/2010/main" val="1595606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7081B-B37D-40FF-B27B-3669A2FA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49" y="1511416"/>
            <a:ext cx="5738959" cy="22633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EDC34-B4A4-4921-BFF4-36EBB0279D27}"/>
              </a:ext>
            </a:extLst>
          </p:cNvPr>
          <p:cNvSpPr txBox="1">
            <a:spLocks/>
          </p:cNvSpPr>
          <p:nvPr/>
        </p:nvSpPr>
        <p:spPr>
          <a:xfrm>
            <a:off x="1040745" y="736808"/>
            <a:ext cx="10150169" cy="62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Target tab defines host, port, and protocol to attack</a:t>
            </a:r>
          </a:p>
        </p:txBody>
      </p:sp>
    </p:spTree>
    <p:extLst>
      <p:ext uri="{BB962C8B-B14F-4D97-AF65-F5344CB8AC3E}">
        <p14:creationId xmlns:p14="http://schemas.microsoft.com/office/powerpoint/2010/main" val="2716129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292413" y="392771"/>
            <a:ext cx="93306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Positions tab specifies the attack type and where the payloads should be inserted in the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Positions are defined in green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To Add, highlight a selection of text and click “Add”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Clear clears all positions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Auto will try to automatically highlight available insertion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D2063-D6EB-45F7-9896-FF30BDEA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13" y="2579759"/>
            <a:ext cx="8295238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94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95D48A-B9B1-4DE8-8BC7-11525F2C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34" y="1905698"/>
            <a:ext cx="8276190" cy="35238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CE9C73-46DF-4B5D-82ED-32CC348989C3}"/>
              </a:ext>
            </a:extLst>
          </p:cNvPr>
          <p:cNvSpPr txBox="1">
            <a:spLocks/>
          </p:cNvSpPr>
          <p:nvPr/>
        </p:nvSpPr>
        <p:spPr>
          <a:xfrm>
            <a:off x="1040746" y="736809"/>
            <a:ext cx="9504216" cy="10164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Attack type specifies how the payloads are applied</a:t>
            </a:r>
          </a:p>
          <a:p>
            <a:r>
              <a:rPr lang="en-US" dirty="0"/>
              <a:t>Four different attack types: Sniper, Battering ram, Pitchfork, Cluster bomb</a:t>
            </a:r>
          </a:p>
        </p:txBody>
      </p:sp>
    </p:spTree>
    <p:extLst>
      <p:ext uri="{BB962C8B-B14F-4D97-AF65-F5344CB8AC3E}">
        <p14:creationId xmlns:p14="http://schemas.microsoft.com/office/powerpoint/2010/main" val="431279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284024" y="485050"/>
            <a:ext cx="93306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Single payload set: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Sniper: payload is applied to each position individually, one request at a time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Battering ram: payload is applied to all positions at once</a:t>
            </a:r>
            <a:br>
              <a:rPr lang="en-US" sz="2000" dirty="0"/>
            </a:b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Multiple payload sets: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Pitchfork: each position gets its own payload 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Request #1 = Set A/Item 1, Set B/Item 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Request #2 = Set A/Item 2, Set B/Item 2</a:t>
            </a:r>
            <a:br>
              <a:rPr lang="en-US" sz="2000" dirty="0"/>
            </a:b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 bomb: each position gets its own payload 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Request #1 = Set A/Item 1, Set B Item 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Request #2 = Set A/Item 2, Set B Item 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Request #X = Set A/Item 1, Set B Item 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Request #Y = Set A/Item 1, Set B Item 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Tests all permutations of input for all lists….lots of requests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535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FC55-2699-41D3-B2DC-FF772E58C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655762"/>
          </a:xfrm>
        </p:spPr>
        <p:txBody>
          <a:bodyPr/>
          <a:lstStyle/>
          <a:p>
            <a:r>
              <a:rPr lang="en-US" b="1" dirty="0"/>
              <a:t>Introduction to</a:t>
            </a:r>
            <a:br>
              <a:rPr lang="en-US" b="1" dirty="0"/>
            </a:br>
            <a:r>
              <a:rPr lang="en-US" b="1" dirty="0"/>
              <a:t>burp suite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E6279-E355-411A-994C-63A93E5C4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Krause</a:t>
            </a:r>
            <a:br>
              <a:rPr lang="en-US" dirty="0"/>
            </a:br>
            <a:r>
              <a:rPr lang="en-US" dirty="0"/>
              <a:t>Portland, </a:t>
            </a:r>
            <a:r>
              <a:rPr lang="en-US" dirty="0" err="1"/>
              <a:t>ORegon</a:t>
            </a:r>
            <a:r>
              <a:rPr lang="en-US" dirty="0"/>
              <a:t> </a:t>
            </a:r>
            <a:r>
              <a:rPr lang="en-US" dirty="0" err="1"/>
              <a:t>owasp</a:t>
            </a:r>
            <a:r>
              <a:rPr lang="en-US" dirty="0"/>
              <a:t> chapter meeting</a:t>
            </a:r>
            <a:br>
              <a:rPr lang="en-US" dirty="0"/>
            </a:br>
            <a:r>
              <a:rPr lang="en-US" dirty="0"/>
              <a:t>January 2020</a:t>
            </a:r>
          </a:p>
        </p:txBody>
      </p:sp>
    </p:spTree>
    <p:extLst>
      <p:ext uri="{BB962C8B-B14F-4D97-AF65-F5344CB8AC3E}">
        <p14:creationId xmlns:p14="http://schemas.microsoft.com/office/powerpoint/2010/main" val="3555329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040743" y="747450"/>
            <a:ext cx="9330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Payloads tab specifies the type of payloads that will be inserted into the positions defined in the Positions tab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Lots of payload types, but “Simple list” and “Numbers” are common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BF389-4BF3-4CF5-95F9-406B3C3F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16" y="2124575"/>
            <a:ext cx="8524092" cy="37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63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BA91AE-04A7-471E-84D6-449FDB8F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809" y="1876840"/>
            <a:ext cx="4590089" cy="432053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789FC8-648D-4594-86CC-46417966E49D}"/>
              </a:ext>
            </a:extLst>
          </p:cNvPr>
          <p:cNvSpPr txBox="1">
            <a:spLocks/>
          </p:cNvSpPr>
          <p:nvPr/>
        </p:nvSpPr>
        <p:spPr>
          <a:xfrm>
            <a:off x="1040746" y="736809"/>
            <a:ext cx="9504216" cy="10164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Processing rules can be defined to alter the payloads before they’re sent</a:t>
            </a:r>
          </a:p>
          <a:p>
            <a:r>
              <a:rPr lang="en-US" dirty="0"/>
              <a:t>Ex: file path traversal fuzzing to look for a specific file (/</a:t>
            </a:r>
            <a:r>
              <a:rPr lang="en-US" dirty="0" err="1"/>
              <a:t>etc</a:t>
            </a:r>
            <a:r>
              <a:rPr lang="en-US" dirty="0"/>
              <a:t>/passwd)</a:t>
            </a:r>
          </a:p>
        </p:txBody>
      </p:sp>
    </p:spTree>
    <p:extLst>
      <p:ext uri="{BB962C8B-B14F-4D97-AF65-F5344CB8AC3E}">
        <p14:creationId xmlns:p14="http://schemas.microsoft.com/office/powerpoint/2010/main" val="2809241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F22A2-BC6A-4E66-95A8-87A770A6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01" y="1871590"/>
            <a:ext cx="6198305" cy="45653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5E8597-B8FB-4269-8547-C9259DD0856E}"/>
              </a:ext>
            </a:extLst>
          </p:cNvPr>
          <p:cNvSpPr txBox="1">
            <a:spLocks/>
          </p:cNvSpPr>
          <p:nvPr/>
        </p:nvSpPr>
        <p:spPr>
          <a:xfrm>
            <a:off x="1040746" y="736809"/>
            <a:ext cx="9504216" cy="10164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Requests are logged in a new window when attack is launched</a:t>
            </a:r>
          </a:p>
          <a:p>
            <a:r>
              <a:rPr lang="en-US" dirty="0"/>
              <a:t>Request and response are showed for each payload sent</a:t>
            </a:r>
          </a:p>
        </p:txBody>
      </p:sp>
    </p:spTree>
    <p:extLst>
      <p:ext uri="{BB962C8B-B14F-4D97-AF65-F5344CB8AC3E}">
        <p14:creationId xmlns:p14="http://schemas.microsoft.com/office/powerpoint/2010/main" val="1158008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intruder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2597"/>
            <a:ext cx="9262220" cy="39457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does the ability to automate requests with different </a:t>
            </a:r>
            <a:br>
              <a:rPr lang="en-US" dirty="0"/>
            </a:br>
            <a:r>
              <a:rPr lang="en-US" dirty="0"/>
              <a:t>attack payloads help us find web vulnerabilities?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Example: Login Brute Forcing</a:t>
            </a:r>
          </a:p>
          <a:p>
            <a:pPr lvl="1"/>
            <a:r>
              <a:rPr lang="en-US" dirty="0"/>
              <a:t>A username is obtained through</a:t>
            </a:r>
            <a:br>
              <a:rPr lang="en-US" dirty="0"/>
            </a:br>
            <a:r>
              <a:rPr lang="en-US" dirty="0"/>
              <a:t>OSINT, but we’re unsure of the</a:t>
            </a:r>
            <a:br>
              <a:rPr lang="en-US" dirty="0"/>
            </a:br>
            <a:r>
              <a:rPr lang="en-US" dirty="0"/>
              <a:t>password. We know this app does</a:t>
            </a:r>
            <a:br>
              <a:rPr lang="en-US" dirty="0"/>
            </a:br>
            <a:r>
              <a:rPr lang="en-US" dirty="0"/>
              <a:t>not have a user lockout feature.</a:t>
            </a:r>
            <a:br>
              <a:rPr lang="en-US" dirty="0"/>
            </a:br>
            <a:r>
              <a:rPr lang="en-US" dirty="0"/>
              <a:t>We can use Intruder to brute force</a:t>
            </a:r>
            <a:br>
              <a:rPr lang="en-US" dirty="0"/>
            </a:br>
            <a:r>
              <a:rPr lang="en-US" dirty="0"/>
              <a:t>the user’s password.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urp-Intruder-LoginBrute">
            <a:hlinkClick r:id="" action="ppaction://media"/>
            <a:extLst>
              <a:ext uri="{FF2B5EF4-FFF2-40B4-BE49-F238E27FC236}">
                <a16:creationId xmlns:a16="http://schemas.microsoft.com/office/drawing/2014/main" id="{050CBB63-919C-49A2-97BC-E8017BC91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05654" y="2858549"/>
            <a:ext cx="5041195" cy="27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intruder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2597"/>
            <a:ext cx="9262220" cy="39457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does the ability to automate requests with different </a:t>
            </a:r>
            <a:br>
              <a:rPr lang="en-US" dirty="0"/>
            </a:br>
            <a:r>
              <a:rPr lang="en-US" dirty="0"/>
              <a:t>attack payloads help us find web vulnerabilities?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Example: Authentication Bypass Using</a:t>
            </a:r>
            <a:br>
              <a:rPr lang="en-US" dirty="0"/>
            </a:br>
            <a:r>
              <a:rPr lang="en-US" dirty="0"/>
              <a:t>SQL Injection</a:t>
            </a:r>
          </a:p>
          <a:p>
            <a:pPr lvl="1"/>
            <a:r>
              <a:rPr lang="en-US" dirty="0"/>
              <a:t>Login forms are common places to find</a:t>
            </a:r>
            <a:br>
              <a:rPr lang="en-US" dirty="0"/>
            </a:br>
            <a:r>
              <a:rPr lang="en-US" dirty="0"/>
              <a:t>SQL injection flaws that can lead to </a:t>
            </a:r>
            <a:br>
              <a:rPr lang="en-US" dirty="0"/>
            </a:br>
            <a:r>
              <a:rPr lang="en-US" dirty="0"/>
              <a:t>authentication bypasses. Intruder can</a:t>
            </a:r>
            <a:br>
              <a:rPr lang="en-US" dirty="0"/>
            </a:br>
            <a:r>
              <a:rPr lang="en-US" dirty="0"/>
              <a:t>help us fuzz the form inputs with various</a:t>
            </a:r>
            <a:br>
              <a:rPr lang="en-US" dirty="0"/>
            </a:br>
            <a:r>
              <a:rPr lang="en-US" dirty="0" err="1"/>
              <a:t>SQLi</a:t>
            </a:r>
            <a:r>
              <a:rPr lang="en-US" dirty="0"/>
              <a:t> payloads to see if it’s vulnerable.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urp-Intruder-SQLi">
            <a:hlinkClick r:id="" action="ppaction://media"/>
            <a:extLst>
              <a:ext uri="{FF2B5EF4-FFF2-40B4-BE49-F238E27FC236}">
                <a16:creationId xmlns:a16="http://schemas.microsoft.com/office/drawing/2014/main" id="{E185F64D-605E-401B-98A7-665D21A54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5692" y="2985796"/>
            <a:ext cx="4629829" cy="25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repeater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94576"/>
            <a:ext cx="9262220" cy="998290"/>
          </a:xfrm>
        </p:spPr>
        <p:txBody>
          <a:bodyPr>
            <a:normAutofit/>
          </a:bodyPr>
          <a:lstStyle/>
          <a:p>
            <a:r>
              <a:rPr lang="en-US" dirty="0"/>
              <a:t>Used for manually tampering with and replaying </a:t>
            </a:r>
            <a:br>
              <a:rPr lang="en-US" dirty="0"/>
            </a:br>
            <a:r>
              <a:rPr lang="en-US" dirty="0"/>
              <a:t>requests to the server to see how it responds to your changes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04519-6E9F-4C91-8140-2D578059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69" y="2709644"/>
            <a:ext cx="8612107" cy="33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54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54575-C52C-4853-A98D-AFD339CA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93" y="1357803"/>
            <a:ext cx="7390476" cy="50761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96D53F-F226-4015-AA02-C27ED2A88C1B}"/>
              </a:ext>
            </a:extLst>
          </p:cNvPr>
          <p:cNvSpPr txBox="1">
            <a:spLocks/>
          </p:cNvSpPr>
          <p:nvPr/>
        </p:nvSpPr>
        <p:spPr>
          <a:xfrm>
            <a:off x="1040745" y="736808"/>
            <a:ext cx="10150169" cy="62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task is to send an item from HTTP history or Intercept to Repeater:</a:t>
            </a:r>
          </a:p>
        </p:txBody>
      </p:sp>
    </p:spTree>
    <p:extLst>
      <p:ext uri="{BB962C8B-B14F-4D97-AF65-F5344CB8AC3E}">
        <p14:creationId xmlns:p14="http://schemas.microsoft.com/office/powerpoint/2010/main" val="164901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6E5B28-AE21-4622-8C4A-633D19DA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03" y="1460529"/>
            <a:ext cx="9095238" cy="34285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72342C-792D-47A9-A81A-780AFBFD8F37}"/>
              </a:ext>
            </a:extLst>
          </p:cNvPr>
          <p:cNvSpPr txBox="1">
            <a:spLocks/>
          </p:cNvSpPr>
          <p:nvPr/>
        </p:nvSpPr>
        <p:spPr>
          <a:xfrm>
            <a:off x="1040745" y="736808"/>
            <a:ext cx="10150169" cy="62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the Send button to submit the request to the specified target:</a:t>
            </a:r>
          </a:p>
        </p:txBody>
      </p:sp>
    </p:spTree>
    <p:extLst>
      <p:ext uri="{BB962C8B-B14F-4D97-AF65-F5344CB8AC3E}">
        <p14:creationId xmlns:p14="http://schemas.microsoft.com/office/powerpoint/2010/main" val="749815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60B4C-F8C0-4070-B073-D7239009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46" y="1477307"/>
            <a:ext cx="9028571" cy="43904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69F880-860F-4993-9597-CE0B574AC50A}"/>
              </a:ext>
            </a:extLst>
          </p:cNvPr>
          <p:cNvSpPr txBox="1">
            <a:spLocks/>
          </p:cNvSpPr>
          <p:nvPr/>
        </p:nvSpPr>
        <p:spPr>
          <a:xfrm>
            <a:off x="1040745" y="736808"/>
            <a:ext cx="10150169" cy="62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response is displayed on the right</a:t>
            </a:r>
          </a:p>
        </p:txBody>
      </p:sp>
    </p:spTree>
    <p:extLst>
      <p:ext uri="{BB962C8B-B14F-4D97-AF65-F5344CB8AC3E}">
        <p14:creationId xmlns:p14="http://schemas.microsoft.com/office/powerpoint/2010/main" val="1844717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049131" y="789395"/>
            <a:ext cx="9562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200" dirty="0"/>
              <a:t>Modify parameter values, headers, cookies, etc. to see how the response changes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200" dirty="0"/>
              <a:t>Ex: query string value was changed and different search results were returned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9B02CA-1910-48B2-8DA3-53995501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83" y="1672506"/>
            <a:ext cx="8517456" cy="45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8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CF3B-4AAC-4C1A-BBC6-DC030DED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39831"/>
          </a:xfrm>
        </p:spPr>
        <p:txBody>
          <a:bodyPr/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F184-61DC-45C5-96B3-27A71232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58349"/>
            <a:ext cx="6895241" cy="45328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11 years in the InfoSec field doing various things</a:t>
            </a:r>
          </a:p>
          <a:p>
            <a:r>
              <a:rPr lang="en-US" dirty="0"/>
              <a:t>Currently:</a:t>
            </a:r>
          </a:p>
          <a:p>
            <a:pPr lvl="1"/>
            <a:r>
              <a:rPr lang="en-US" dirty="0"/>
              <a:t>Managing Consultant at NetSPI</a:t>
            </a:r>
          </a:p>
          <a:p>
            <a:pPr lvl="1"/>
            <a:r>
              <a:rPr lang="en-US" dirty="0"/>
              <a:t>Web application and network penetration testing</a:t>
            </a:r>
          </a:p>
          <a:p>
            <a:r>
              <a:rPr lang="en-US" dirty="0"/>
              <a:t>Previously:</a:t>
            </a:r>
          </a:p>
          <a:p>
            <a:pPr lvl="1"/>
            <a:r>
              <a:rPr lang="en-US" dirty="0"/>
              <a:t>Security Engineering/AppSec at HP</a:t>
            </a:r>
          </a:p>
          <a:p>
            <a:pPr lvl="1"/>
            <a:r>
              <a:rPr lang="en-US" dirty="0"/>
              <a:t>Vulnerability Scanner Development &amp; IT at </a:t>
            </a:r>
            <a:r>
              <a:rPr lang="en-US" dirty="0" err="1"/>
              <a:t>BeyondTrust</a:t>
            </a:r>
            <a:endParaRPr lang="en-US" dirty="0"/>
          </a:p>
          <a:p>
            <a:pPr lvl="1"/>
            <a:r>
              <a:rPr lang="en-US" dirty="0"/>
              <a:t>Web Development at Comcast</a:t>
            </a:r>
          </a:p>
          <a:p>
            <a:pPr lvl="1"/>
            <a:r>
              <a:rPr lang="en-US" dirty="0"/>
              <a:t>Web Development &amp; QA at Western Digital</a:t>
            </a:r>
          </a:p>
          <a:p>
            <a:r>
              <a:rPr lang="en-US" dirty="0"/>
              <a:t>Education</a:t>
            </a:r>
          </a:p>
          <a:p>
            <a:pPr lvl="1"/>
            <a:r>
              <a:rPr lang="en-US" dirty="0"/>
              <a:t>Computer Engineering, B.S. - UC Irvine (zot zot!)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31767-6886-4303-A8ED-62E2E273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727" y="1358318"/>
            <a:ext cx="2888609" cy="43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1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049132" y="789395"/>
            <a:ext cx="9330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200" dirty="0"/>
              <a:t>Helpful for discovering issues via manual testing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200" dirty="0"/>
              <a:t>Ex: a single quote was added to the end of the search query value and the response contained a SQLITE error message…SQL injection?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FFF45-F925-41D4-B571-34252AEA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54" y="1984324"/>
            <a:ext cx="9085714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58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REPEATER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7430"/>
            <a:ext cx="9262220" cy="3945741"/>
          </a:xfrm>
        </p:spPr>
        <p:txBody>
          <a:bodyPr>
            <a:normAutofit/>
          </a:bodyPr>
          <a:lstStyle/>
          <a:p>
            <a:r>
              <a:rPr lang="en-US" dirty="0"/>
              <a:t>How does the ability to repeat manipulated requests</a:t>
            </a:r>
            <a:br>
              <a:rPr lang="en-US" dirty="0"/>
            </a:br>
            <a:r>
              <a:rPr lang="en-US" dirty="0"/>
              <a:t>help us find web vulnerabilities?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Example: SQL Injection</a:t>
            </a:r>
          </a:p>
          <a:p>
            <a:pPr lvl="1"/>
            <a:r>
              <a:rPr lang="en-US" dirty="0"/>
              <a:t>A user can search for products using</a:t>
            </a:r>
            <a:br>
              <a:rPr lang="en-US" dirty="0"/>
            </a:br>
            <a:r>
              <a:rPr lang="en-US" dirty="0"/>
              <a:t>the search bar at the top of app. The</a:t>
            </a:r>
            <a:br>
              <a:rPr lang="en-US" dirty="0"/>
            </a:br>
            <a:r>
              <a:rPr lang="en-US" dirty="0"/>
              <a:t>search function is vulnerable to </a:t>
            </a:r>
            <a:r>
              <a:rPr lang="en-US" dirty="0" err="1"/>
              <a:t>SQLi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but the right query needs to be</a:t>
            </a:r>
            <a:br>
              <a:rPr lang="en-US" dirty="0"/>
            </a:br>
            <a:r>
              <a:rPr lang="en-US" dirty="0"/>
              <a:t>crafted to exploit it.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urp-Repeater-SQLi">
            <a:hlinkClick r:id="" action="ppaction://media"/>
            <a:extLst>
              <a:ext uri="{FF2B5EF4-FFF2-40B4-BE49-F238E27FC236}">
                <a16:creationId xmlns:a16="http://schemas.microsoft.com/office/drawing/2014/main" id="{DF4DAAF3-FFA6-4D6C-91BA-286B99E06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4603" y="2785145"/>
            <a:ext cx="4825629" cy="26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4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9743"/>
            <a:ext cx="9262220" cy="14785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Decoder transforms raw data into various encoded and </a:t>
            </a:r>
            <a:br>
              <a:rPr lang="en-US" dirty="0"/>
            </a:br>
            <a:r>
              <a:rPr lang="en-US" dirty="0"/>
              <a:t>hashed forms</a:t>
            </a:r>
          </a:p>
          <a:p>
            <a:r>
              <a:rPr lang="en-US" dirty="0"/>
              <a:t>It can analyze the data and automatically detect the encoding type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B795C9-0B92-4F32-9C43-D92FE87B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42" y="3198311"/>
            <a:ext cx="9044960" cy="32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61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6F1A-FE26-479B-8B29-FD8B3EE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44" y="1510018"/>
            <a:ext cx="2574530" cy="1622626"/>
          </a:xfrm>
        </p:spPr>
        <p:txBody>
          <a:bodyPr>
            <a:normAutofit fontScale="85000" lnSpcReduction="20000"/>
          </a:bodyPr>
          <a:lstStyle/>
          <a:p>
            <a:pPr marL="800100" lvl="1" indent="-342900">
              <a:spcBef>
                <a:spcPts val="0"/>
              </a:spcBef>
            </a:pPr>
            <a:r>
              <a:rPr lang="en-US" sz="2800" dirty="0"/>
              <a:t>Hex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800" dirty="0"/>
              <a:t>Octal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800" dirty="0"/>
              <a:t>Binary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800" dirty="0" err="1"/>
              <a:t>GZip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040743" y="777909"/>
            <a:ext cx="9330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Encoded data can be entered into the editor panel and decoded into various formats:</a:t>
            </a:r>
          </a:p>
          <a:p>
            <a:pPr marL="800100" lvl="1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URL            </a:t>
            </a:r>
          </a:p>
          <a:p>
            <a:pPr marL="800100" lvl="1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800100" lvl="1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Base64</a:t>
            </a:r>
          </a:p>
          <a:p>
            <a:pPr marL="800100" lvl="1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ASCII Hex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12523-8637-40FD-88ED-902EB385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84" y="3141033"/>
            <a:ext cx="8635755" cy="27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39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040744" y="772617"/>
            <a:ext cx="968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Ex: data is decoded using URL-decoding and results in an XSS 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933F1-5F86-4FCF-A00A-5F54BADF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35" y="1388381"/>
            <a:ext cx="8769801" cy="27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5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040745" y="773242"/>
            <a:ext cx="933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Encoding works the same way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Ex: data from the top editor panel is encoded in the lower editor panel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96EF9-6130-44D5-902A-C71BB387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97" y="1758963"/>
            <a:ext cx="8639534" cy="27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3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7430"/>
            <a:ext cx="9262220" cy="3945741"/>
          </a:xfrm>
        </p:spPr>
        <p:txBody>
          <a:bodyPr>
            <a:normAutofit/>
          </a:bodyPr>
          <a:lstStyle/>
          <a:p>
            <a:r>
              <a:rPr lang="en-US" dirty="0"/>
              <a:t>How does the ability to encode or decode data</a:t>
            </a:r>
            <a:br>
              <a:rPr lang="en-US" dirty="0"/>
            </a:br>
            <a:r>
              <a:rPr lang="en-US" dirty="0"/>
              <a:t>help us find web vulnerabilities?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Example: JWT Token Forgery</a:t>
            </a:r>
          </a:p>
          <a:p>
            <a:pPr lvl="1"/>
            <a:r>
              <a:rPr lang="en-US" dirty="0"/>
              <a:t>A user can decode a JWT token,</a:t>
            </a:r>
            <a:br>
              <a:rPr lang="en-US" dirty="0"/>
            </a:br>
            <a:r>
              <a:rPr lang="en-US" dirty="0"/>
              <a:t>remove the encryption and signature</a:t>
            </a:r>
            <a:br>
              <a:rPr lang="en-US" dirty="0"/>
            </a:br>
            <a:r>
              <a:rPr lang="en-US" dirty="0"/>
              <a:t>information, modify user information,</a:t>
            </a:r>
            <a:br>
              <a:rPr lang="en-US" dirty="0"/>
            </a:br>
            <a:r>
              <a:rPr lang="en-US" dirty="0"/>
              <a:t>then re-encode it to impersonate</a:t>
            </a:r>
            <a:br>
              <a:rPr lang="en-US" dirty="0"/>
            </a:br>
            <a:r>
              <a:rPr lang="en-US" dirty="0"/>
              <a:t>that other user.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urp-Decoder-Forged-JWT">
            <a:hlinkClick r:id="" action="ppaction://media"/>
            <a:extLst>
              <a:ext uri="{FF2B5EF4-FFF2-40B4-BE49-F238E27FC236}">
                <a16:creationId xmlns:a16="http://schemas.microsoft.com/office/drawing/2014/main" id="{315E5DDB-EA5E-4546-8F30-3E636FD25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4412" y="2892490"/>
            <a:ext cx="4697132" cy="260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Comparer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4575"/>
            <a:ext cx="9262220" cy="1208016"/>
          </a:xfrm>
        </p:spPr>
        <p:txBody>
          <a:bodyPr>
            <a:normAutofit/>
          </a:bodyPr>
          <a:lstStyle/>
          <a:p>
            <a:r>
              <a:rPr lang="en-US" dirty="0"/>
              <a:t>Allows you to compare requests/responses side-by-side</a:t>
            </a:r>
          </a:p>
          <a:p>
            <a:r>
              <a:rPr lang="en-US" dirty="0"/>
              <a:t>Comparer GUI has syntax highlighting to easily spot differences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559842-B2AC-457B-ABBD-66467AAE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61" y="2882527"/>
            <a:ext cx="7068151" cy="34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00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040235" y="772617"/>
            <a:ext cx="1009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Ex: the HTTP response for the search request for “banana” is sent to Comparer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5EFE7-0552-4E7E-9CBC-530AC730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79" y="1313857"/>
            <a:ext cx="8393667" cy="49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44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040744" y="772617"/>
            <a:ext cx="933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The response object populates the #1 slot in the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89D04-63A8-4DE9-B22C-0D26B6D9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67" y="1388381"/>
            <a:ext cx="9862490" cy="45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0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81138"/>
            <a:ext cx="9905999" cy="3610063"/>
          </a:xfrm>
        </p:spPr>
        <p:txBody>
          <a:bodyPr/>
          <a:lstStyle/>
          <a:p>
            <a:r>
              <a:rPr lang="en-US" dirty="0"/>
              <a:t>What’s Burp Suite?</a:t>
            </a:r>
          </a:p>
          <a:p>
            <a:r>
              <a:rPr lang="en-US" dirty="0"/>
              <a:t>Burp Suite editions</a:t>
            </a:r>
          </a:p>
          <a:p>
            <a:r>
              <a:rPr lang="en-US" dirty="0"/>
              <a:t>Installation and configuration</a:t>
            </a:r>
          </a:p>
          <a:p>
            <a:r>
              <a:rPr lang="en-US" dirty="0"/>
              <a:t>Introduction to Burp Suite’s core set of tools</a:t>
            </a:r>
          </a:p>
          <a:p>
            <a:r>
              <a:rPr lang="en-US" dirty="0"/>
              <a:t>Examples of the tools in action (against OWASP Juice Shop)</a:t>
            </a:r>
          </a:p>
          <a:p>
            <a:r>
              <a:rPr lang="en-US" dirty="0"/>
              <a:t>Q &amp;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C8660-C247-432E-8CA7-5571B97EE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2" y="417792"/>
            <a:ext cx="2332141" cy="23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65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258857" y="764228"/>
            <a:ext cx="9330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200" dirty="0"/>
              <a:t>Response to the search for “orange” is sent to Comparer in slot #2 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200" dirty="0"/>
              <a:t>Item #1 (banana) is selected in the top panel and Item #2 (orange) is selected in the bottom panel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BF75795-E555-4E3D-80A9-73521EE5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88" y="1872224"/>
            <a:ext cx="9147447" cy="425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7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258857" y="764228"/>
            <a:ext cx="933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Diff view is shown with highlighted additions/deletions/differences 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Using “Sync views” will sync scrolling for larger requests/responses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E62CFE-29F1-4608-8D40-43E43F72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70" y="1870941"/>
            <a:ext cx="8823259" cy="31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03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comparer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7430"/>
            <a:ext cx="9262220" cy="3945741"/>
          </a:xfrm>
        </p:spPr>
        <p:txBody>
          <a:bodyPr>
            <a:normAutofit/>
          </a:bodyPr>
          <a:lstStyle/>
          <a:p>
            <a:r>
              <a:rPr lang="en-US" dirty="0"/>
              <a:t>How does the ability to compare requests and responses</a:t>
            </a:r>
            <a:br>
              <a:rPr lang="en-US" dirty="0"/>
            </a:br>
            <a:r>
              <a:rPr lang="en-US" dirty="0"/>
              <a:t>side-by-side help us find web vulnerabilities?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Example: Username Enumeration (sorry, no demo)</a:t>
            </a:r>
          </a:p>
          <a:p>
            <a:pPr lvl="2"/>
            <a:r>
              <a:rPr lang="en-US" dirty="0"/>
              <a:t>Comparing responses between a valid and an invalid username when trying to log in</a:t>
            </a:r>
          </a:p>
          <a:p>
            <a:pPr lvl="2"/>
            <a:r>
              <a:rPr lang="en-US" dirty="0"/>
              <a:t>I’ve seen responses that are identical except for some slightly changed HTML elements that didn’t yield a noticeable visual difference…Comparer allowed me to spot those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773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Burp’s core tools - Extender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20504"/>
            <a:ext cx="9262220" cy="2606879"/>
          </a:xfrm>
        </p:spPr>
        <p:txBody>
          <a:bodyPr>
            <a:normAutofit/>
          </a:bodyPr>
          <a:lstStyle/>
          <a:p>
            <a:r>
              <a:rPr lang="en-US" sz="2000" dirty="0"/>
              <a:t>Extender installs Burp extensions to augment existing functionality</a:t>
            </a:r>
          </a:p>
          <a:p>
            <a:r>
              <a:rPr lang="en-US" sz="2000" dirty="0"/>
              <a:t>You can write extensions yourself, download them from external sources, or install them from the </a:t>
            </a:r>
            <a:r>
              <a:rPr lang="en-US" sz="2000" dirty="0" err="1"/>
              <a:t>BApp</a:t>
            </a:r>
            <a:r>
              <a:rPr lang="en-US" sz="2000" dirty="0"/>
              <a:t> Store (Burp’s official extension community)</a:t>
            </a:r>
          </a:p>
          <a:p>
            <a:r>
              <a:rPr lang="en-US" sz="2000" dirty="0"/>
              <a:t>Extensions are typically written Java, but Python (</a:t>
            </a:r>
            <a:r>
              <a:rPr lang="en-US" sz="2000" dirty="0" err="1"/>
              <a:t>Jython</a:t>
            </a:r>
            <a:r>
              <a:rPr lang="en-US" sz="2000" dirty="0"/>
              <a:t> required) and Ruby (</a:t>
            </a:r>
            <a:r>
              <a:rPr lang="en-US" sz="2000" dirty="0" err="1"/>
              <a:t>JRuby</a:t>
            </a:r>
            <a:r>
              <a:rPr lang="en-US" sz="2000" dirty="0"/>
              <a:t> required) are also supported</a:t>
            </a:r>
          </a:p>
        </p:txBody>
      </p:sp>
      <p:pic>
        <p:nvPicPr>
          <p:cNvPr id="4098" name="Picture 2" descr="Image result for core">
            <a:extLst>
              <a:ext uri="{FF2B5EF4-FFF2-40B4-BE49-F238E27FC236}">
                <a16:creationId xmlns:a16="http://schemas.microsoft.com/office/drawing/2014/main" id="{656EB803-E05F-4478-B8E0-1003A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24" y="535462"/>
            <a:ext cx="221580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651C9-EBF5-4434-935B-EBCBB359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09" y="3772401"/>
            <a:ext cx="7779112" cy="25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81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258857" y="764228"/>
            <a:ext cx="933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Currently installed extensions are shown under the Extensions tab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Add/remove or enabled/disable extensions from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6975E-C2C6-473F-8F79-37C002E8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39" y="1740935"/>
            <a:ext cx="7358273" cy="42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9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258857" y="764228"/>
            <a:ext cx="933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 err="1"/>
              <a:t>BApp</a:t>
            </a:r>
            <a:r>
              <a:rPr lang="en-US" sz="2400" dirty="0"/>
              <a:t> Store is Burp’s community of officially supported extensions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Some are only for Burp Pro, but there are many for Community edition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3D3048-6842-4F22-99DB-6213809C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56" y="1740935"/>
            <a:ext cx="9215511" cy="43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4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258857" y="764228"/>
            <a:ext cx="933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Extensions will usually show up as new tabs and sometimes in </a:t>
            </a:r>
            <a:br>
              <a:rPr lang="en-US" sz="2400" dirty="0"/>
            </a:br>
            <a:r>
              <a:rPr lang="en-US" sz="2400" dirty="0"/>
              <a:t>context menus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B9C62-AAD0-476A-8F33-A3A02F18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69" y="1740935"/>
            <a:ext cx="9714286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8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6A0B3B-C662-4151-85B8-FF20F6B4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31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42BFA-ED5B-420D-8890-BD135D4CD242}"/>
              </a:ext>
            </a:extLst>
          </p:cNvPr>
          <p:cNvSpPr txBox="1"/>
          <p:nvPr/>
        </p:nvSpPr>
        <p:spPr>
          <a:xfrm>
            <a:off x="1060866" y="1501629"/>
            <a:ext cx="487815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Some extensions that I regularly use: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Additional Scanner Checks (Pro)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Error Message Checks (Pro)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HTML5 Auditor (Pro)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J2EEScan (Pro)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JSON Decoder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Logger++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Python Scripter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Retire.js (Pro)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SAML Raider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Software Version Reporter (Pro)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E80E9-45EA-4740-818F-6B10DBBC7B03}"/>
              </a:ext>
            </a:extLst>
          </p:cNvPr>
          <p:cNvSpPr txBox="1"/>
          <p:nvPr/>
        </p:nvSpPr>
        <p:spPr>
          <a:xfrm>
            <a:off x="5616468" y="1501629"/>
            <a:ext cx="52640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NetSPI contributions to the </a:t>
            </a:r>
            <a:r>
              <a:rPr lang="en-US" sz="2200" dirty="0" err="1">
                <a:sym typeface="Wingdings" panose="05000000000000000000" pitchFamily="2" charset="2"/>
              </a:rPr>
              <a:t>BApp</a:t>
            </a:r>
            <a:r>
              <a:rPr lang="en-US" sz="2200" dirty="0">
                <a:sym typeface="Wingdings" panose="05000000000000000000" pitchFamily="2" charset="2"/>
              </a:rPr>
              <a:t> store: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AWS Signer – Eric Gruber, Will Strei, Andrey </a:t>
            </a:r>
            <a:r>
              <a:rPr lang="en-US" sz="2200" dirty="0" err="1"/>
              <a:t>Rainchik</a:t>
            </a: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Content Type Converter – Eric Gruber</a:t>
            </a:r>
            <a:endParaRPr lang="en-US" sz="2200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Java Serial Killer – Eric Gruber</a:t>
            </a:r>
            <a:endParaRPr lang="en-US" sz="2200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JSON Beautifier – Jake Reynolds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JSWS Parser – Ken Johnson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Token Extractor – Will Strei</a:t>
            </a: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Wsdler</a:t>
            </a:r>
            <a:r>
              <a:rPr lang="en-US" sz="2200" dirty="0"/>
              <a:t> – Eric Gruber</a:t>
            </a:r>
          </a:p>
        </p:txBody>
      </p:sp>
    </p:spTree>
    <p:extLst>
      <p:ext uri="{BB962C8B-B14F-4D97-AF65-F5344CB8AC3E}">
        <p14:creationId xmlns:p14="http://schemas.microsoft.com/office/powerpoint/2010/main" val="214554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30F9-F0CC-4AB8-B3FF-8275AC4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AD9CB-0A7C-4534-BA8F-234F7C253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979802"/>
            <a:ext cx="8394473" cy="35240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Burp is an extremely powerful web </a:t>
            </a:r>
            <a:br>
              <a:rPr lang="en-US" dirty="0"/>
            </a:br>
            <a:r>
              <a:rPr lang="en-US" dirty="0"/>
              <a:t>application testing tool</a:t>
            </a:r>
          </a:p>
          <a:p>
            <a:r>
              <a:rPr lang="en-US" dirty="0"/>
              <a:t>We touched on the major functionality, but it has so much more</a:t>
            </a:r>
          </a:p>
          <a:p>
            <a:r>
              <a:rPr lang="en-US" dirty="0"/>
              <a:t>Start small with Burp, get familiar with the basic tools first</a:t>
            </a:r>
          </a:p>
          <a:p>
            <a:r>
              <a:rPr lang="en-US" dirty="0"/>
              <a:t>For additional practice, check out </a:t>
            </a:r>
            <a:r>
              <a:rPr lang="en-US" dirty="0" err="1"/>
              <a:t>PortSwigger’s</a:t>
            </a:r>
            <a:r>
              <a:rPr lang="en-US" dirty="0"/>
              <a:t> Web Security Academy:</a:t>
            </a:r>
            <a:br>
              <a:rPr lang="en-US" dirty="0"/>
            </a:br>
            <a:r>
              <a:rPr lang="en-US" dirty="0">
                <a:hlinkClick r:id="rId2"/>
              </a:rPr>
              <a:t>https://portswigger.net/web-security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8130" name="Picture 2" descr="Image result for in summary meme">
            <a:extLst>
              <a:ext uri="{FF2B5EF4-FFF2-40B4-BE49-F238E27FC236}">
                <a16:creationId xmlns:a16="http://schemas.microsoft.com/office/drawing/2014/main" id="{435B1ED5-9F9A-4A24-AC38-A9755EB4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85" y="618518"/>
            <a:ext cx="2749301" cy="1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49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14083-B476-432E-A075-7A064728B923}"/>
              </a:ext>
            </a:extLst>
          </p:cNvPr>
          <p:cNvSpPr txBox="1"/>
          <p:nvPr/>
        </p:nvSpPr>
        <p:spPr>
          <a:xfrm>
            <a:off x="2817223" y="2921168"/>
            <a:ext cx="65575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8491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suite…What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2236"/>
            <a:ext cx="9905999" cy="3853802"/>
          </a:xfrm>
        </p:spPr>
        <p:txBody>
          <a:bodyPr>
            <a:normAutofit/>
          </a:bodyPr>
          <a:lstStyle/>
          <a:p>
            <a:r>
              <a:rPr lang="en-US" dirty="0"/>
              <a:t>Web application penetration testing platform</a:t>
            </a:r>
          </a:p>
          <a:p>
            <a:r>
              <a:rPr lang="en-US" dirty="0"/>
              <a:t>Typically used to intercept and modify HTTP traffic between web browsers and web applications/servers</a:t>
            </a:r>
          </a:p>
          <a:p>
            <a:r>
              <a:rPr lang="en-US" dirty="0"/>
              <a:t>There are several tools within Burp Suite</a:t>
            </a:r>
          </a:p>
          <a:p>
            <a:pPr lvl="1"/>
            <a:r>
              <a:rPr lang="en-US" dirty="0"/>
              <a:t>Target</a:t>
            </a:r>
          </a:p>
          <a:p>
            <a:pPr lvl="1"/>
            <a:r>
              <a:rPr lang="en-US" dirty="0"/>
              <a:t>Proxy</a:t>
            </a:r>
          </a:p>
          <a:p>
            <a:pPr lvl="1"/>
            <a:r>
              <a:rPr lang="en-US" dirty="0"/>
              <a:t>Intruder</a:t>
            </a:r>
          </a:p>
          <a:p>
            <a:pPr lvl="1"/>
            <a:r>
              <a:rPr lang="en-US" dirty="0"/>
              <a:t>Repeater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954F-05F9-4389-B473-267DC150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36" y="1057803"/>
            <a:ext cx="3142857" cy="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EF227-8D8F-43AF-B873-2D3212987CD6}"/>
              </a:ext>
            </a:extLst>
          </p:cNvPr>
          <p:cNvSpPr txBox="1"/>
          <p:nvPr/>
        </p:nvSpPr>
        <p:spPr>
          <a:xfrm>
            <a:off x="3176397" y="4054370"/>
            <a:ext cx="2420471" cy="17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Decoder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Comparer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Extender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Sequencer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387BE-DB22-40ED-A915-8A27EED33803}"/>
              </a:ext>
            </a:extLst>
          </p:cNvPr>
          <p:cNvSpPr txBox="1"/>
          <p:nvPr/>
        </p:nvSpPr>
        <p:spPr>
          <a:xfrm>
            <a:off x="5247247" y="4045404"/>
            <a:ext cx="2632729" cy="13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Clickbandit</a:t>
            </a:r>
            <a:endParaRPr lang="en-US" sz="20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Collaborator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Mobile Assistant</a:t>
            </a:r>
          </a:p>
        </p:txBody>
      </p:sp>
    </p:spTree>
    <p:extLst>
      <p:ext uri="{BB962C8B-B14F-4D97-AF65-F5344CB8AC3E}">
        <p14:creationId xmlns:p14="http://schemas.microsoft.com/office/powerpoint/2010/main" val="154236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C53-6BCA-4CB1-A75D-22261998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suite…What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9495-0ED2-4F66-9B50-AA464B31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2236"/>
            <a:ext cx="9905999" cy="3853802"/>
          </a:xfrm>
        </p:spPr>
        <p:txBody>
          <a:bodyPr>
            <a:normAutofit/>
          </a:bodyPr>
          <a:lstStyle/>
          <a:p>
            <a:r>
              <a:rPr lang="en-US" dirty="0"/>
              <a:t>Web application penetration testing platform</a:t>
            </a:r>
          </a:p>
          <a:p>
            <a:r>
              <a:rPr lang="en-US" dirty="0"/>
              <a:t>Typically used to intercept and modify HTTP traffic between web browsers and web applications/servers</a:t>
            </a:r>
          </a:p>
          <a:p>
            <a:r>
              <a:rPr lang="en-US" dirty="0"/>
              <a:t>There are several tools within Burp Suite</a:t>
            </a:r>
          </a:p>
          <a:p>
            <a:pPr lvl="1"/>
            <a:r>
              <a:rPr lang="en-US" dirty="0"/>
              <a:t>Target</a:t>
            </a:r>
          </a:p>
          <a:p>
            <a:pPr lvl="1"/>
            <a:r>
              <a:rPr lang="en-US" dirty="0"/>
              <a:t>Proxy</a:t>
            </a:r>
          </a:p>
          <a:p>
            <a:pPr lvl="1"/>
            <a:r>
              <a:rPr lang="en-US" dirty="0"/>
              <a:t>Intruder</a:t>
            </a:r>
          </a:p>
          <a:p>
            <a:pPr lvl="1"/>
            <a:r>
              <a:rPr lang="en-US" dirty="0"/>
              <a:t>Repeater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954F-05F9-4389-B473-267DC150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36" y="1057803"/>
            <a:ext cx="3142857" cy="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EF227-8D8F-43AF-B873-2D3212987CD6}"/>
              </a:ext>
            </a:extLst>
          </p:cNvPr>
          <p:cNvSpPr txBox="1"/>
          <p:nvPr/>
        </p:nvSpPr>
        <p:spPr>
          <a:xfrm>
            <a:off x="3176397" y="4054370"/>
            <a:ext cx="2420471" cy="17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Decoder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Comparer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Extender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Sequencer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387BE-DB22-40ED-A915-8A27EED33803}"/>
              </a:ext>
            </a:extLst>
          </p:cNvPr>
          <p:cNvSpPr txBox="1"/>
          <p:nvPr/>
        </p:nvSpPr>
        <p:spPr>
          <a:xfrm>
            <a:off x="5247247" y="4045404"/>
            <a:ext cx="2632729" cy="13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 err="1"/>
              <a:t>Clickbandit</a:t>
            </a:r>
            <a:endParaRPr lang="en-US" sz="20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Collaborator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Mobile Assistant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C70C26C-8E78-4C6A-8B47-EC647EA65A6B}"/>
              </a:ext>
            </a:extLst>
          </p:cNvPr>
          <p:cNvSpPr/>
          <p:nvPr/>
        </p:nvSpPr>
        <p:spPr>
          <a:xfrm>
            <a:off x="1237129" y="4159624"/>
            <a:ext cx="385483" cy="2151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C178F3D-62E5-47D4-B85F-673651E18FCB}"/>
              </a:ext>
            </a:extLst>
          </p:cNvPr>
          <p:cNvSpPr/>
          <p:nvPr/>
        </p:nvSpPr>
        <p:spPr>
          <a:xfrm>
            <a:off x="1237129" y="4581633"/>
            <a:ext cx="385483" cy="2151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158DFB1-2FE1-41D8-AA03-3FEE5867EBC6}"/>
              </a:ext>
            </a:extLst>
          </p:cNvPr>
          <p:cNvSpPr/>
          <p:nvPr/>
        </p:nvSpPr>
        <p:spPr>
          <a:xfrm>
            <a:off x="1237129" y="5003642"/>
            <a:ext cx="385483" cy="2151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A7E998E-D55F-43CA-98F8-514E1447C622}"/>
              </a:ext>
            </a:extLst>
          </p:cNvPr>
          <p:cNvSpPr/>
          <p:nvPr/>
        </p:nvSpPr>
        <p:spPr>
          <a:xfrm>
            <a:off x="1237129" y="5425651"/>
            <a:ext cx="385483" cy="2151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81F1020-C485-4FB9-AC5F-E7ACD5D23B42}"/>
              </a:ext>
            </a:extLst>
          </p:cNvPr>
          <p:cNvSpPr/>
          <p:nvPr/>
        </p:nvSpPr>
        <p:spPr>
          <a:xfrm>
            <a:off x="3263156" y="4588872"/>
            <a:ext cx="385483" cy="2151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45B0B90-972F-40FA-B4AF-E8116FDAB83A}"/>
              </a:ext>
            </a:extLst>
          </p:cNvPr>
          <p:cNvSpPr/>
          <p:nvPr/>
        </p:nvSpPr>
        <p:spPr>
          <a:xfrm>
            <a:off x="3263155" y="5010881"/>
            <a:ext cx="385483" cy="2151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FB15F2-9C0B-4338-890E-56197D6B8C4B}"/>
              </a:ext>
            </a:extLst>
          </p:cNvPr>
          <p:cNvSpPr/>
          <p:nvPr/>
        </p:nvSpPr>
        <p:spPr>
          <a:xfrm>
            <a:off x="3272114" y="4159624"/>
            <a:ext cx="385483" cy="21515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0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0C9E-F61B-4462-A902-376D49D0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5760"/>
          </a:xfrm>
        </p:spPr>
        <p:txBody>
          <a:bodyPr>
            <a:normAutofit/>
          </a:bodyPr>
          <a:lstStyle/>
          <a:p>
            <a:r>
              <a:rPr lang="en-US" dirty="0"/>
              <a:t>Burp Suite Editions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F1168-D8B3-4564-B86E-74EA4123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334279"/>
            <a:ext cx="9596495" cy="478794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AC7C0C3-0719-483F-9F30-E0BCA55CD84C}"/>
              </a:ext>
            </a:extLst>
          </p:cNvPr>
          <p:cNvSpPr/>
          <p:nvPr/>
        </p:nvSpPr>
        <p:spPr>
          <a:xfrm>
            <a:off x="7904733" y="1920422"/>
            <a:ext cx="842682" cy="63649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95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7419</TotalTime>
  <Words>2283</Words>
  <Application>Microsoft Office PowerPoint</Application>
  <PresentationFormat>Widescreen</PresentationFormat>
  <Paragraphs>308</Paragraphs>
  <Slides>69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Armata</vt:lpstr>
      <vt:lpstr>Calibri</vt:lpstr>
      <vt:lpstr>Enriqueta</vt:lpstr>
      <vt:lpstr>Tw Cen MT</vt:lpstr>
      <vt:lpstr>Circuit</vt:lpstr>
      <vt:lpstr>Office Theme</vt:lpstr>
      <vt:lpstr>OWASP Portland Chapter</vt:lpstr>
      <vt:lpstr>PowerPoint Presentation</vt:lpstr>
      <vt:lpstr>February Chapter Meeting</vt:lpstr>
      <vt:lpstr>Introduction to burp suite</vt:lpstr>
      <vt:lpstr>Who am i?</vt:lpstr>
      <vt:lpstr>Agenda</vt:lpstr>
      <vt:lpstr>Burp suite…What is it?</vt:lpstr>
      <vt:lpstr>Burp suite…What is it?</vt:lpstr>
      <vt:lpstr>Burp Suite Editions</vt:lpstr>
      <vt:lpstr>Burp suite installation</vt:lpstr>
      <vt:lpstr>Burp suite Configuration</vt:lpstr>
      <vt:lpstr>Burp suite Configuration</vt:lpstr>
      <vt:lpstr>Burp suite Configuration</vt:lpstr>
      <vt:lpstr>Burp’s core tools</vt:lpstr>
      <vt:lpstr>Burp’s core tools - target</vt:lpstr>
      <vt:lpstr> </vt:lpstr>
      <vt:lpstr> </vt:lpstr>
      <vt:lpstr> </vt:lpstr>
      <vt:lpstr> </vt:lpstr>
      <vt:lpstr>Burp’s core tools - target</vt:lpstr>
      <vt:lpstr>Burp’s core tools - Proxy</vt:lpstr>
      <vt:lpstr>PowerPoint Presentation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Burp’s core tools - Proxy</vt:lpstr>
      <vt:lpstr>Burp’s core tools - Proxy</vt:lpstr>
      <vt:lpstr>Burp’s core tools - Intruder</vt:lpstr>
      <vt:lpstr> </vt:lpstr>
      <vt:lpstr> </vt:lpstr>
      <vt:lpstr> </vt:lpstr>
      <vt:lpstr> </vt:lpstr>
      <vt:lpstr> </vt:lpstr>
      <vt:lpstr> </vt:lpstr>
      <vt:lpstr> </vt:lpstr>
      <vt:lpstr> </vt:lpstr>
      <vt:lpstr>Burp’s core tools - intruder</vt:lpstr>
      <vt:lpstr>Burp’s core tools - intruder</vt:lpstr>
      <vt:lpstr>Burp’s core tools - repeater</vt:lpstr>
      <vt:lpstr> </vt:lpstr>
      <vt:lpstr> </vt:lpstr>
      <vt:lpstr> </vt:lpstr>
      <vt:lpstr> </vt:lpstr>
      <vt:lpstr> </vt:lpstr>
      <vt:lpstr>Burp’s core tools - REPEATER</vt:lpstr>
      <vt:lpstr>Burp’s core tools - decoder</vt:lpstr>
      <vt:lpstr> </vt:lpstr>
      <vt:lpstr> </vt:lpstr>
      <vt:lpstr> </vt:lpstr>
      <vt:lpstr>Burp’s core tools - DECODER</vt:lpstr>
      <vt:lpstr>Burp’s core tools - Comparer</vt:lpstr>
      <vt:lpstr> </vt:lpstr>
      <vt:lpstr> </vt:lpstr>
      <vt:lpstr> </vt:lpstr>
      <vt:lpstr> </vt:lpstr>
      <vt:lpstr>Burp’s core tools - comparer</vt:lpstr>
      <vt:lpstr>Burp’s core tools - Extender</vt:lpstr>
      <vt:lpstr> </vt:lpstr>
      <vt:lpstr> </vt:lpstr>
      <vt:lpstr> </vt:lpstr>
      <vt:lpstr> </vt:lpstr>
      <vt:lpstr>Final thoughts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Breaching the Cyber Security Job Industry</dc:title>
  <dc:creator>Ryan Krause</dc:creator>
  <cp:lastModifiedBy>Ryan Krause</cp:lastModifiedBy>
  <cp:revision>329</cp:revision>
  <dcterms:created xsi:type="dcterms:W3CDTF">2019-02-09T19:54:03Z</dcterms:created>
  <dcterms:modified xsi:type="dcterms:W3CDTF">2020-01-13T07:35:51Z</dcterms:modified>
</cp:coreProperties>
</file>